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1"/>
  </p:sldMasterIdLst>
  <p:notesMasterIdLst>
    <p:notesMasterId r:id="rId50"/>
  </p:notesMasterIdLst>
  <p:handoutMasterIdLst>
    <p:handoutMasterId r:id="rId51"/>
  </p:handoutMasterIdLst>
  <p:sldIdLst>
    <p:sldId id="447" r:id="rId2"/>
    <p:sldId id="411" r:id="rId3"/>
    <p:sldId id="449" r:id="rId4"/>
    <p:sldId id="518" r:id="rId5"/>
    <p:sldId id="435" r:id="rId6"/>
    <p:sldId id="436" r:id="rId7"/>
    <p:sldId id="420" r:id="rId8"/>
    <p:sldId id="437" r:id="rId9"/>
    <p:sldId id="438" r:id="rId10"/>
    <p:sldId id="439" r:id="rId11"/>
    <p:sldId id="378" r:id="rId12"/>
    <p:sldId id="418" r:id="rId13"/>
    <p:sldId id="463" r:id="rId14"/>
    <p:sldId id="419" r:id="rId15"/>
    <p:sldId id="382" r:id="rId16"/>
    <p:sldId id="516" r:id="rId17"/>
    <p:sldId id="462" r:id="rId18"/>
    <p:sldId id="527" r:id="rId19"/>
    <p:sldId id="520" r:id="rId20"/>
    <p:sldId id="521" r:id="rId21"/>
    <p:sldId id="522" r:id="rId22"/>
    <p:sldId id="523" r:id="rId23"/>
    <p:sldId id="524" r:id="rId24"/>
    <p:sldId id="525" r:id="rId25"/>
    <p:sldId id="526" r:id="rId26"/>
    <p:sldId id="401" r:id="rId27"/>
    <p:sldId id="528" r:id="rId28"/>
    <p:sldId id="478" r:id="rId29"/>
    <p:sldId id="479" r:id="rId30"/>
    <p:sldId id="480" r:id="rId31"/>
    <p:sldId id="481" r:id="rId32"/>
    <p:sldId id="482" r:id="rId33"/>
    <p:sldId id="483" r:id="rId34"/>
    <p:sldId id="484" r:id="rId35"/>
    <p:sldId id="464" r:id="rId36"/>
    <p:sldId id="529" r:id="rId37"/>
    <p:sldId id="485" r:id="rId38"/>
    <p:sldId id="486" r:id="rId39"/>
    <p:sldId id="487" r:id="rId40"/>
    <p:sldId id="488" r:id="rId41"/>
    <p:sldId id="519" r:id="rId42"/>
    <p:sldId id="489" r:id="rId43"/>
    <p:sldId id="490" r:id="rId44"/>
    <p:sldId id="491" r:id="rId45"/>
    <p:sldId id="492" r:id="rId46"/>
    <p:sldId id="494" r:id="rId47"/>
    <p:sldId id="495" r:id="rId48"/>
    <p:sldId id="445" r:id="rId49"/>
  </p:sldIdLst>
  <p:sldSz cx="9144000" cy="6858000" type="screen4x3"/>
  <p:notesSz cx="6858000" cy="9144000"/>
  <p:custDataLst>
    <p:tags r:id="rId53"/>
  </p:custDataLst>
  <p:defaultTextStyle>
    <a:defPPr>
      <a:defRPr lang="en-US"/>
    </a:defPPr>
    <a:lvl1pPr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1pPr>
    <a:lvl2pPr marL="4572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2pPr>
    <a:lvl3pPr marL="9144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3pPr>
    <a:lvl4pPr marL="13716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4pPr>
    <a:lvl5pPr marL="18288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5pPr>
    <a:lvl6pPr marL="2286000" algn="l" defTabSz="457200" rtl="0" eaLnBrk="1" latinLnBrk="0" hangingPunct="1">
      <a:defRPr sz="2000" kern="1200">
        <a:solidFill>
          <a:srgbClr val="292929"/>
        </a:solidFill>
        <a:latin typeface="Arial" pitchFamily="21" charset="0"/>
        <a:ea typeface="Arial" pitchFamily="21" charset="0"/>
        <a:cs typeface="Arial" pitchFamily="21" charset="0"/>
      </a:defRPr>
    </a:lvl6pPr>
    <a:lvl7pPr marL="2743200" algn="l" defTabSz="457200" rtl="0" eaLnBrk="1" latinLnBrk="0" hangingPunct="1">
      <a:defRPr sz="2000" kern="1200">
        <a:solidFill>
          <a:srgbClr val="292929"/>
        </a:solidFill>
        <a:latin typeface="Arial" pitchFamily="21" charset="0"/>
        <a:ea typeface="Arial" pitchFamily="21" charset="0"/>
        <a:cs typeface="Arial" pitchFamily="21" charset="0"/>
      </a:defRPr>
    </a:lvl7pPr>
    <a:lvl8pPr marL="3200400" algn="l" defTabSz="457200" rtl="0" eaLnBrk="1" latinLnBrk="0" hangingPunct="1">
      <a:defRPr sz="2000" kern="1200">
        <a:solidFill>
          <a:srgbClr val="292929"/>
        </a:solidFill>
        <a:latin typeface="Arial" pitchFamily="21" charset="0"/>
        <a:ea typeface="Arial" pitchFamily="21" charset="0"/>
        <a:cs typeface="Arial" pitchFamily="21" charset="0"/>
      </a:defRPr>
    </a:lvl8pPr>
    <a:lvl9pPr marL="3657600" algn="l" defTabSz="457200" rtl="0" eaLnBrk="1" latinLnBrk="0" hangingPunct="1">
      <a:defRPr sz="2000" kern="1200">
        <a:solidFill>
          <a:srgbClr val="292929"/>
        </a:solidFill>
        <a:latin typeface="Arial" pitchFamily="21" charset="0"/>
        <a:ea typeface="Arial" pitchFamily="21" charset="0"/>
        <a:cs typeface="Arial" pitchFamily="21"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ist" initials="SM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clrMode="gray"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418"/>
    <a:srgbClr val="F7B507"/>
    <a:srgbClr val="FA9106"/>
    <a:srgbClr val="F15A22"/>
    <a:srgbClr val="F1FAFD"/>
    <a:srgbClr val="E9F7FB"/>
    <a:srgbClr val="E55725"/>
    <a:srgbClr val="BDE6F2"/>
    <a:srgbClr val="292929"/>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4" autoAdjust="0"/>
    <p:restoredTop sz="76176" autoAdjust="0"/>
  </p:normalViewPr>
  <p:slideViewPr>
    <p:cSldViewPr>
      <p:cViewPr>
        <p:scale>
          <a:sx n="54" d="100"/>
          <a:sy n="54" d="100"/>
        </p:scale>
        <p:origin x="-1536"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249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tags" Target="tags/tag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A9B8FB-3F75-4BE2-A163-1A6C07A4B3A3}" type="doc">
      <dgm:prSet loTypeId="urn:microsoft.com/office/officeart/2005/8/layout/arrow2" loCatId="process" qsTypeId="urn:microsoft.com/office/officeart/2005/8/quickstyle/simple1" qsCatId="simple" csTypeId="urn:microsoft.com/office/officeart/2005/8/colors/accent2_1" csCatId="accent2" phldr="1"/>
      <dgm:spPr/>
      <dgm:t>
        <a:bodyPr/>
        <a:lstStyle/>
        <a:p>
          <a:endParaRPr lang="en-US"/>
        </a:p>
      </dgm:t>
    </dgm:pt>
    <dgm:pt modelId="{B46103A3-1B8B-4F96-96C8-D20EC240DFC8}">
      <dgm:prSet phldrT="[Text]"/>
      <dgm:spPr/>
      <dgm:t>
        <a:bodyPr/>
        <a:lstStyle/>
        <a:p>
          <a:r>
            <a:rPr lang="en-US" dirty="0" smtClean="0"/>
            <a:t>Trial Iterations</a:t>
          </a:r>
          <a:endParaRPr lang="en-US" dirty="0"/>
        </a:p>
      </dgm:t>
    </dgm:pt>
    <dgm:pt modelId="{FA0742B3-D9F3-4897-B7C4-314F2BD127FD}" type="parTrans" cxnId="{66A98EE5-4073-4F99-AF03-2EB673E8E4AB}">
      <dgm:prSet/>
      <dgm:spPr/>
      <dgm:t>
        <a:bodyPr/>
        <a:lstStyle/>
        <a:p>
          <a:endParaRPr lang="en-US"/>
        </a:p>
      </dgm:t>
    </dgm:pt>
    <dgm:pt modelId="{83DD677A-1E96-4685-B079-97348DF1794F}" type="sibTrans" cxnId="{66A98EE5-4073-4F99-AF03-2EB673E8E4AB}">
      <dgm:prSet/>
      <dgm:spPr/>
      <dgm:t>
        <a:bodyPr/>
        <a:lstStyle/>
        <a:p>
          <a:endParaRPr lang="en-US"/>
        </a:p>
      </dgm:t>
    </dgm:pt>
    <dgm:pt modelId="{A8AF4C6D-B766-490A-959F-D4072E84B5A6}">
      <dgm:prSet phldrT="[Text]"/>
      <dgm:spPr/>
      <dgm:t>
        <a:bodyPr/>
        <a:lstStyle/>
        <a:p>
          <a:r>
            <a:rPr lang="en-US" dirty="0" smtClean="0"/>
            <a:t>Educated Guess</a:t>
          </a:r>
          <a:endParaRPr lang="en-US" dirty="0"/>
        </a:p>
      </dgm:t>
    </dgm:pt>
    <dgm:pt modelId="{3567761B-0738-467B-BD57-8B9CA6BFF949}" type="parTrans" cxnId="{EA0A817A-56C4-42BA-937B-627B668C09E1}">
      <dgm:prSet/>
      <dgm:spPr/>
      <dgm:t>
        <a:bodyPr/>
        <a:lstStyle/>
        <a:p>
          <a:endParaRPr lang="en-US"/>
        </a:p>
      </dgm:t>
    </dgm:pt>
    <dgm:pt modelId="{2C636F63-7219-4ACE-9E96-6BA3071BC884}" type="sibTrans" cxnId="{EA0A817A-56C4-42BA-937B-627B668C09E1}">
      <dgm:prSet/>
      <dgm:spPr/>
      <dgm:t>
        <a:bodyPr/>
        <a:lstStyle/>
        <a:p>
          <a:endParaRPr lang="en-US"/>
        </a:p>
      </dgm:t>
    </dgm:pt>
    <dgm:pt modelId="{935E6DE3-A003-46F0-96B9-8715323CD722}">
      <dgm:prSet phldrT="[Text]"/>
      <dgm:spPr/>
      <dgm:t>
        <a:bodyPr/>
        <a:lstStyle/>
        <a:p>
          <a:r>
            <a:rPr lang="en-US" dirty="0" smtClean="0"/>
            <a:t>Experience</a:t>
          </a:r>
          <a:endParaRPr lang="en-US" dirty="0"/>
        </a:p>
      </dgm:t>
    </dgm:pt>
    <dgm:pt modelId="{5C368E24-5AFF-4D6E-9C60-9CEEB2C94FD0}" type="parTrans" cxnId="{666567AF-3732-41C1-8868-A3FC68C9D654}">
      <dgm:prSet/>
      <dgm:spPr/>
      <dgm:t>
        <a:bodyPr/>
        <a:lstStyle/>
        <a:p>
          <a:endParaRPr lang="en-US"/>
        </a:p>
      </dgm:t>
    </dgm:pt>
    <dgm:pt modelId="{C900D846-03AE-45EF-B8B4-DC4112045A06}" type="sibTrans" cxnId="{666567AF-3732-41C1-8868-A3FC68C9D654}">
      <dgm:prSet/>
      <dgm:spPr/>
      <dgm:t>
        <a:bodyPr/>
        <a:lstStyle/>
        <a:p>
          <a:endParaRPr lang="en-US"/>
        </a:p>
      </dgm:t>
    </dgm:pt>
    <dgm:pt modelId="{3FB42EA9-B2CF-46ED-B884-1F7221399888}">
      <dgm:prSet phldrT="[Text]"/>
      <dgm:spPr/>
      <dgm:t>
        <a:bodyPr/>
        <a:lstStyle/>
        <a:p>
          <a:r>
            <a:rPr lang="en-US" dirty="0" smtClean="0"/>
            <a:t>Velocity Planning Games</a:t>
          </a:r>
          <a:endParaRPr lang="en-US" dirty="0"/>
        </a:p>
      </dgm:t>
    </dgm:pt>
    <dgm:pt modelId="{B3538BFD-149E-4A57-A73B-65FB4E78BD05}" type="parTrans" cxnId="{07D24451-EBCC-4725-B090-CEBF5DEE1BB5}">
      <dgm:prSet/>
      <dgm:spPr/>
      <dgm:t>
        <a:bodyPr/>
        <a:lstStyle/>
        <a:p>
          <a:endParaRPr lang="en-US"/>
        </a:p>
      </dgm:t>
    </dgm:pt>
    <dgm:pt modelId="{308D30AD-1C2F-4120-A1F3-894272C40954}" type="sibTrans" cxnId="{07D24451-EBCC-4725-B090-CEBF5DEE1BB5}">
      <dgm:prSet/>
      <dgm:spPr/>
      <dgm:t>
        <a:bodyPr/>
        <a:lstStyle/>
        <a:p>
          <a:endParaRPr lang="en-US"/>
        </a:p>
      </dgm:t>
    </dgm:pt>
    <dgm:pt modelId="{75BA534B-A24A-400F-A982-B16776F503A3}" type="pres">
      <dgm:prSet presAssocID="{E1A9B8FB-3F75-4BE2-A163-1A6C07A4B3A3}" presName="arrowDiagram" presStyleCnt="0">
        <dgm:presLayoutVars>
          <dgm:chMax val="5"/>
          <dgm:dir/>
          <dgm:resizeHandles val="exact"/>
        </dgm:presLayoutVars>
      </dgm:prSet>
      <dgm:spPr/>
      <dgm:t>
        <a:bodyPr/>
        <a:lstStyle/>
        <a:p>
          <a:endParaRPr lang="en-AU"/>
        </a:p>
      </dgm:t>
    </dgm:pt>
    <dgm:pt modelId="{AA8FCD61-0044-4648-9785-413274E8123D}" type="pres">
      <dgm:prSet presAssocID="{E1A9B8FB-3F75-4BE2-A163-1A6C07A4B3A3}" presName="arrow" presStyleLbl="bgShp" presStyleIdx="0" presStyleCnt="1" custLinFactNeighborX="161"/>
      <dgm:spPr/>
    </dgm:pt>
    <dgm:pt modelId="{2F863F33-211E-5F45-806B-479F3441C7DA}" type="pres">
      <dgm:prSet presAssocID="{E1A9B8FB-3F75-4BE2-A163-1A6C07A4B3A3}" presName="arrowDiagram4" presStyleCnt="0"/>
      <dgm:spPr/>
    </dgm:pt>
    <dgm:pt modelId="{EA9081CA-4BEE-FB49-811C-8C164D1F6C95}" type="pres">
      <dgm:prSet presAssocID="{A8AF4C6D-B766-490A-959F-D4072E84B5A6}" presName="bullet4a" presStyleLbl="node1" presStyleIdx="0" presStyleCnt="4"/>
      <dgm:spPr/>
    </dgm:pt>
    <dgm:pt modelId="{A7E27325-A5DA-B344-978E-DBF3753211CD}" type="pres">
      <dgm:prSet presAssocID="{A8AF4C6D-B766-490A-959F-D4072E84B5A6}" presName="textBox4a" presStyleLbl="revTx" presStyleIdx="0" presStyleCnt="4">
        <dgm:presLayoutVars>
          <dgm:bulletEnabled val="1"/>
        </dgm:presLayoutVars>
      </dgm:prSet>
      <dgm:spPr/>
      <dgm:t>
        <a:bodyPr/>
        <a:lstStyle/>
        <a:p>
          <a:endParaRPr lang="en-US"/>
        </a:p>
      </dgm:t>
    </dgm:pt>
    <dgm:pt modelId="{01D7DFFD-4705-FC4B-856B-559BD44C277A}" type="pres">
      <dgm:prSet presAssocID="{3FB42EA9-B2CF-46ED-B884-1F7221399888}" presName="bullet4b" presStyleLbl="node1" presStyleIdx="1" presStyleCnt="4"/>
      <dgm:spPr/>
    </dgm:pt>
    <dgm:pt modelId="{4DE56700-0D19-B845-89C5-A6971FD3030E}" type="pres">
      <dgm:prSet presAssocID="{3FB42EA9-B2CF-46ED-B884-1F7221399888}" presName="textBox4b" presStyleLbl="revTx" presStyleIdx="1" presStyleCnt="4">
        <dgm:presLayoutVars>
          <dgm:bulletEnabled val="1"/>
        </dgm:presLayoutVars>
      </dgm:prSet>
      <dgm:spPr/>
      <dgm:t>
        <a:bodyPr/>
        <a:lstStyle/>
        <a:p>
          <a:endParaRPr lang="en-US"/>
        </a:p>
      </dgm:t>
    </dgm:pt>
    <dgm:pt modelId="{FB5BDFC4-300D-A344-B6BE-845AB9119DFF}" type="pres">
      <dgm:prSet presAssocID="{B46103A3-1B8B-4F96-96C8-D20EC240DFC8}" presName="bullet4c" presStyleLbl="node1" presStyleIdx="2" presStyleCnt="4"/>
      <dgm:spPr/>
    </dgm:pt>
    <dgm:pt modelId="{2A9F1F61-67A5-104C-B6D7-0A42E209AF26}" type="pres">
      <dgm:prSet presAssocID="{B46103A3-1B8B-4F96-96C8-D20EC240DFC8}" presName="textBox4c" presStyleLbl="revTx" presStyleIdx="2" presStyleCnt="4">
        <dgm:presLayoutVars>
          <dgm:bulletEnabled val="1"/>
        </dgm:presLayoutVars>
      </dgm:prSet>
      <dgm:spPr/>
      <dgm:t>
        <a:bodyPr/>
        <a:lstStyle/>
        <a:p>
          <a:endParaRPr lang="en-US"/>
        </a:p>
      </dgm:t>
    </dgm:pt>
    <dgm:pt modelId="{3AF79778-A544-5440-A6C8-BF1089C39B06}" type="pres">
      <dgm:prSet presAssocID="{935E6DE3-A003-46F0-96B9-8715323CD722}" presName="bullet4d" presStyleLbl="node1" presStyleIdx="3" presStyleCnt="4"/>
      <dgm:spPr/>
    </dgm:pt>
    <dgm:pt modelId="{5F6F965C-3E7E-F745-ADED-D65E9CF237FF}" type="pres">
      <dgm:prSet presAssocID="{935E6DE3-A003-46F0-96B9-8715323CD722}" presName="textBox4d" presStyleLbl="revTx" presStyleIdx="3" presStyleCnt="4">
        <dgm:presLayoutVars>
          <dgm:bulletEnabled val="1"/>
        </dgm:presLayoutVars>
      </dgm:prSet>
      <dgm:spPr/>
      <dgm:t>
        <a:bodyPr/>
        <a:lstStyle/>
        <a:p>
          <a:endParaRPr lang="en-US"/>
        </a:p>
      </dgm:t>
    </dgm:pt>
  </dgm:ptLst>
  <dgm:cxnLst>
    <dgm:cxn modelId="{EA0A817A-56C4-42BA-937B-627B668C09E1}" srcId="{E1A9B8FB-3F75-4BE2-A163-1A6C07A4B3A3}" destId="{A8AF4C6D-B766-490A-959F-D4072E84B5A6}" srcOrd="0" destOrd="0" parTransId="{3567761B-0738-467B-BD57-8B9CA6BFF949}" sibTransId="{2C636F63-7219-4ACE-9E96-6BA3071BC884}"/>
    <dgm:cxn modelId="{01F16DB5-12A6-1747-A766-587564398EDC}" type="presOf" srcId="{935E6DE3-A003-46F0-96B9-8715323CD722}" destId="{5F6F965C-3E7E-F745-ADED-D65E9CF237FF}" srcOrd="0" destOrd="0" presId="urn:microsoft.com/office/officeart/2005/8/layout/arrow2"/>
    <dgm:cxn modelId="{914A46CE-DF37-F947-9899-4E17D41A64F2}" type="presOf" srcId="{3FB42EA9-B2CF-46ED-B884-1F7221399888}" destId="{4DE56700-0D19-B845-89C5-A6971FD3030E}" srcOrd="0" destOrd="0" presId="urn:microsoft.com/office/officeart/2005/8/layout/arrow2"/>
    <dgm:cxn modelId="{66A98EE5-4073-4F99-AF03-2EB673E8E4AB}" srcId="{E1A9B8FB-3F75-4BE2-A163-1A6C07A4B3A3}" destId="{B46103A3-1B8B-4F96-96C8-D20EC240DFC8}" srcOrd="2" destOrd="0" parTransId="{FA0742B3-D9F3-4897-B7C4-314F2BD127FD}" sibTransId="{83DD677A-1E96-4685-B079-97348DF1794F}"/>
    <dgm:cxn modelId="{666567AF-3732-41C1-8868-A3FC68C9D654}" srcId="{E1A9B8FB-3F75-4BE2-A163-1A6C07A4B3A3}" destId="{935E6DE3-A003-46F0-96B9-8715323CD722}" srcOrd="3" destOrd="0" parTransId="{5C368E24-5AFF-4D6E-9C60-9CEEB2C94FD0}" sibTransId="{C900D846-03AE-45EF-B8B4-DC4112045A06}"/>
    <dgm:cxn modelId="{8EDBD61E-3994-A84E-9B95-4093ECF7E60D}" type="presOf" srcId="{E1A9B8FB-3F75-4BE2-A163-1A6C07A4B3A3}" destId="{75BA534B-A24A-400F-A982-B16776F503A3}" srcOrd="0" destOrd="0" presId="urn:microsoft.com/office/officeart/2005/8/layout/arrow2"/>
    <dgm:cxn modelId="{466B8254-5AEE-2649-BCBB-FB24B5D53E6D}" type="presOf" srcId="{B46103A3-1B8B-4F96-96C8-D20EC240DFC8}" destId="{2A9F1F61-67A5-104C-B6D7-0A42E209AF26}" srcOrd="0" destOrd="0" presId="urn:microsoft.com/office/officeart/2005/8/layout/arrow2"/>
    <dgm:cxn modelId="{9E24B9C2-CB8F-B944-B594-A5BC3F00C1DD}" type="presOf" srcId="{A8AF4C6D-B766-490A-959F-D4072E84B5A6}" destId="{A7E27325-A5DA-B344-978E-DBF3753211CD}" srcOrd="0" destOrd="0" presId="urn:microsoft.com/office/officeart/2005/8/layout/arrow2"/>
    <dgm:cxn modelId="{07D24451-EBCC-4725-B090-CEBF5DEE1BB5}" srcId="{E1A9B8FB-3F75-4BE2-A163-1A6C07A4B3A3}" destId="{3FB42EA9-B2CF-46ED-B884-1F7221399888}" srcOrd="1" destOrd="0" parTransId="{B3538BFD-149E-4A57-A73B-65FB4E78BD05}" sibTransId="{308D30AD-1C2F-4120-A1F3-894272C40954}"/>
    <dgm:cxn modelId="{4D281BF1-118A-494E-898E-B99596EF8EC2}" type="presParOf" srcId="{75BA534B-A24A-400F-A982-B16776F503A3}" destId="{AA8FCD61-0044-4648-9785-413274E8123D}" srcOrd="0" destOrd="0" presId="urn:microsoft.com/office/officeart/2005/8/layout/arrow2"/>
    <dgm:cxn modelId="{3C39F347-D55C-0744-AAF3-60D57C762DF9}" type="presParOf" srcId="{75BA534B-A24A-400F-A982-B16776F503A3}" destId="{2F863F33-211E-5F45-806B-479F3441C7DA}" srcOrd="1" destOrd="0" presId="urn:microsoft.com/office/officeart/2005/8/layout/arrow2"/>
    <dgm:cxn modelId="{C5C74BE3-DBF9-5747-A0D7-3C22DA204310}" type="presParOf" srcId="{2F863F33-211E-5F45-806B-479F3441C7DA}" destId="{EA9081CA-4BEE-FB49-811C-8C164D1F6C95}" srcOrd="0" destOrd="0" presId="urn:microsoft.com/office/officeart/2005/8/layout/arrow2"/>
    <dgm:cxn modelId="{DF7A0509-96D6-4743-BF9F-5656E624C3D0}" type="presParOf" srcId="{2F863F33-211E-5F45-806B-479F3441C7DA}" destId="{A7E27325-A5DA-B344-978E-DBF3753211CD}" srcOrd="1" destOrd="0" presId="urn:microsoft.com/office/officeart/2005/8/layout/arrow2"/>
    <dgm:cxn modelId="{C1EB4D8D-9FDF-FC45-BA91-5199925C21F6}" type="presParOf" srcId="{2F863F33-211E-5F45-806B-479F3441C7DA}" destId="{01D7DFFD-4705-FC4B-856B-559BD44C277A}" srcOrd="2" destOrd="0" presId="urn:microsoft.com/office/officeart/2005/8/layout/arrow2"/>
    <dgm:cxn modelId="{D2A78715-7FE4-424F-B040-A518C3BFBAF5}" type="presParOf" srcId="{2F863F33-211E-5F45-806B-479F3441C7DA}" destId="{4DE56700-0D19-B845-89C5-A6971FD3030E}" srcOrd="3" destOrd="0" presId="urn:microsoft.com/office/officeart/2005/8/layout/arrow2"/>
    <dgm:cxn modelId="{D95C0588-3475-F041-B7B8-4F1FDB681236}" type="presParOf" srcId="{2F863F33-211E-5F45-806B-479F3441C7DA}" destId="{FB5BDFC4-300D-A344-B6BE-845AB9119DFF}" srcOrd="4" destOrd="0" presId="urn:microsoft.com/office/officeart/2005/8/layout/arrow2"/>
    <dgm:cxn modelId="{0CD2C450-131F-3C49-BF2E-BCB6D087E8CF}" type="presParOf" srcId="{2F863F33-211E-5F45-806B-479F3441C7DA}" destId="{2A9F1F61-67A5-104C-B6D7-0A42E209AF26}" srcOrd="5" destOrd="0" presId="urn:microsoft.com/office/officeart/2005/8/layout/arrow2"/>
    <dgm:cxn modelId="{A3B85E69-69A9-0240-A7EA-783F0C7ADAC7}" type="presParOf" srcId="{2F863F33-211E-5F45-806B-479F3441C7DA}" destId="{3AF79778-A544-5440-A6C8-BF1089C39B06}" srcOrd="6" destOrd="0" presId="urn:microsoft.com/office/officeart/2005/8/layout/arrow2"/>
    <dgm:cxn modelId="{9F83850E-FC3A-EF4E-AC3E-4E17C842C3FC}" type="presParOf" srcId="{2F863F33-211E-5F45-806B-479F3441C7DA}" destId="{5F6F965C-3E7E-F745-ADED-D65E9CF237F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B52F69-DE55-4F4B-BBA3-B8BAF5584D4D}" type="doc">
      <dgm:prSet loTypeId="urn:microsoft.com/office/officeart/2005/8/layout/cycle1" loCatId="cycle" qsTypeId="urn:microsoft.com/office/officeart/2005/8/quickstyle/simple4" qsCatId="simple" csTypeId="urn:microsoft.com/office/officeart/2005/8/colors/accent1_2" csCatId="accent1" phldr="1"/>
      <dgm:spPr/>
      <dgm:t>
        <a:bodyPr/>
        <a:lstStyle/>
        <a:p>
          <a:endParaRPr lang="en-US"/>
        </a:p>
      </dgm:t>
    </dgm:pt>
    <dgm:pt modelId="{B5D1F394-29C9-7145-B34D-F9E37A72DD20}">
      <dgm:prSet phldrT="[Text]" custT="1"/>
      <dgm:spPr/>
      <dgm:t>
        <a:bodyPr/>
        <a:lstStyle/>
        <a:p>
          <a:r>
            <a:rPr lang="en-US" sz="2000" dirty="0" err="1" smtClean="0">
              <a:latin typeface="Calibri" pitchFamily="34" charset="0"/>
              <a:cs typeface="Calibri" pitchFamily="34" charset="0"/>
            </a:rPr>
            <a:t>Devs</a:t>
          </a:r>
          <a:r>
            <a:rPr lang="en-US" sz="2000" dirty="0" smtClean="0">
              <a:latin typeface="Calibri" pitchFamily="34" charset="0"/>
              <a:cs typeface="Calibri" pitchFamily="34" charset="0"/>
            </a:rPr>
            <a:t> select cards they think a </a:t>
          </a:r>
          <a:r>
            <a:rPr lang="en-US" sz="2000" u="sng" dirty="0" smtClean="0">
              <a:latin typeface="Calibri" pitchFamily="34" charset="0"/>
              <a:cs typeface="Calibri" pitchFamily="34" charset="0"/>
            </a:rPr>
            <a:t>pair</a:t>
          </a:r>
          <a:r>
            <a:rPr lang="en-US" sz="2000" u="none" dirty="0" smtClean="0">
              <a:latin typeface="Calibri" pitchFamily="34" charset="0"/>
              <a:cs typeface="Calibri" pitchFamily="34" charset="0"/>
            </a:rPr>
            <a:t> </a:t>
          </a:r>
          <a:r>
            <a:rPr lang="en-US" sz="2000" dirty="0" smtClean="0">
              <a:latin typeface="Calibri" pitchFamily="34" charset="0"/>
              <a:cs typeface="Calibri" pitchFamily="34" charset="0"/>
            </a:rPr>
            <a:t>can get “done” within an iteration</a:t>
          </a:r>
          <a:endParaRPr lang="en-US" sz="2000" dirty="0">
            <a:latin typeface="Calibri" pitchFamily="34" charset="0"/>
            <a:cs typeface="Calibri" pitchFamily="34" charset="0"/>
          </a:endParaRPr>
        </a:p>
      </dgm:t>
    </dgm:pt>
    <dgm:pt modelId="{CE029786-EC5A-4149-87F4-135B7DC137CC}" type="parTrans" cxnId="{8A5BD496-2CC9-CB48-87B5-566ADAF09483}">
      <dgm:prSet/>
      <dgm:spPr/>
      <dgm:t>
        <a:bodyPr/>
        <a:lstStyle/>
        <a:p>
          <a:endParaRPr lang="en-US">
            <a:latin typeface="Calibri" pitchFamily="34" charset="0"/>
            <a:cs typeface="Calibri" pitchFamily="34" charset="0"/>
          </a:endParaRPr>
        </a:p>
      </dgm:t>
    </dgm:pt>
    <dgm:pt modelId="{686C5708-9FDA-C34D-B589-74E467CDF10F}" type="sibTrans" cxnId="{8A5BD496-2CC9-CB48-87B5-566ADAF09483}">
      <dgm:prSet/>
      <dgm:spPr/>
      <dgm:t>
        <a:bodyPr/>
        <a:lstStyle/>
        <a:p>
          <a:endParaRPr lang="en-US">
            <a:latin typeface="Calibri" pitchFamily="34" charset="0"/>
            <a:cs typeface="Calibri" pitchFamily="34" charset="0"/>
          </a:endParaRPr>
        </a:p>
      </dgm:t>
    </dgm:pt>
    <dgm:pt modelId="{ABAACE94-E569-3341-BEE7-34DAB63BF45B}">
      <dgm:prSet phldrT="[Text]" custT="1"/>
      <dgm:spPr/>
      <dgm:t>
        <a:bodyPr/>
        <a:lstStyle/>
        <a:p>
          <a:r>
            <a:rPr lang="en-US" sz="2000" dirty="0" smtClean="0">
              <a:latin typeface="Calibri" pitchFamily="34" charset="0"/>
              <a:cs typeface="Calibri" pitchFamily="34" charset="0"/>
            </a:rPr>
            <a:t>Facilitator tallies up the total (secretly)</a:t>
          </a:r>
          <a:endParaRPr lang="en-US" sz="2000" dirty="0">
            <a:latin typeface="Calibri" pitchFamily="34" charset="0"/>
            <a:cs typeface="Calibri" pitchFamily="34" charset="0"/>
          </a:endParaRPr>
        </a:p>
      </dgm:t>
    </dgm:pt>
    <dgm:pt modelId="{FA4D8151-4375-A94C-8384-0265E99FBFA0}" type="parTrans" cxnId="{C2115181-493A-A249-9D5A-3F109B0CAE29}">
      <dgm:prSet/>
      <dgm:spPr/>
      <dgm:t>
        <a:bodyPr/>
        <a:lstStyle/>
        <a:p>
          <a:endParaRPr lang="en-US">
            <a:latin typeface="Calibri" pitchFamily="34" charset="0"/>
            <a:cs typeface="Calibri" pitchFamily="34" charset="0"/>
          </a:endParaRPr>
        </a:p>
      </dgm:t>
    </dgm:pt>
    <dgm:pt modelId="{FB801350-8D9A-AC4E-8F0A-63A3F0436729}" type="sibTrans" cxnId="{C2115181-493A-A249-9D5A-3F109B0CAE29}">
      <dgm:prSet/>
      <dgm:spPr/>
      <dgm:t>
        <a:bodyPr/>
        <a:lstStyle/>
        <a:p>
          <a:endParaRPr lang="en-US">
            <a:latin typeface="Calibri" pitchFamily="34" charset="0"/>
            <a:cs typeface="Calibri" pitchFamily="34" charset="0"/>
          </a:endParaRPr>
        </a:p>
      </dgm:t>
    </dgm:pt>
    <dgm:pt modelId="{B26611EA-4918-2A4E-A1D3-9750475EE9B2}">
      <dgm:prSet phldrT="[Text]" custT="1"/>
      <dgm:spPr/>
      <dgm:t>
        <a:bodyPr/>
        <a:lstStyle/>
        <a:p>
          <a:r>
            <a:rPr lang="en-US" sz="2000" dirty="0" smtClean="0">
              <a:latin typeface="Calibri" pitchFamily="34" charset="0"/>
              <a:cs typeface="Calibri" pitchFamily="34" charset="0"/>
            </a:rPr>
            <a:t>Facilitator lays out sampling of stories</a:t>
          </a:r>
          <a:endParaRPr lang="en-US" sz="2000" dirty="0">
            <a:latin typeface="Calibri" pitchFamily="34" charset="0"/>
            <a:cs typeface="Calibri" pitchFamily="34" charset="0"/>
          </a:endParaRPr>
        </a:p>
      </dgm:t>
    </dgm:pt>
    <dgm:pt modelId="{4CAE58A0-3F89-CF44-B8C3-7D05E75187EF}" type="parTrans" cxnId="{29AA304C-85A8-5D43-AC9F-B2FC0B60BD22}">
      <dgm:prSet/>
      <dgm:spPr/>
      <dgm:t>
        <a:bodyPr/>
        <a:lstStyle/>
        <a:p>
          <a:endParaRPr lang="en-US">
            <a:latin typeface="Calibri" pitchFamily="34" charset="0"/>
            <a:cs typeface="Calibri" pitchFamily="34" charset="0"/>
          </a:endParaRPr>
        </a:p>
      </dgm:t>
    </dgm:pt>
    <dgm:pt modelId="{9D12FF56-9ED7-5F4A-BBFA-8E8DA269C684}" type="sibTrans" cxnId="{29AA304C-85A8-5D43-AC9F-B2FC0B60BD22}">
      <dgm:prSet/>
      <dgm:spPr/>
      <dgm:t>
        <a:bodyPr/>
        <a:lstStyle/>
        <a:p>
          <a:endParaRPr lang="en-US">
            <a:latin typeface="Calibri" pitchFamily="34" charset="0"/>
            <a:cs typeface="Calibri" pitchFamily="34" charset="0"/>
          </a:endParaRPr>
        </a:p>
      </dgm:t>
    </dgm:pt>
    <dgm:pt modelId="{A59F4909-562F-CA46-A7DB-990F16E71150}" type="pres">
      <dgm:prSet presAssocID="{C1B52F69-DE55-4F4B-BBA3-B8BAF5584D4D}" presName="cycle" presStyleCnt="0">
        <dgm:presLayoutVars>
          <dgm:dir/>
          <dgm:resizeHandles val="exact"/>
        </dgm:presLayoutVars>
      </dgm:prSet>
      <dgm:spPr/>
      <dgm:t>
        <a:bodyPr/>
        <a:lstStyle/>
        <a:p>
          <a:endParaRPr lang="en-US"/>
        </a:p>
      </dgm:t>
    </dgm:pt>
    <dgm:pt modelId="{D6106563-897A-374C-AA13-B37A0F077D06}" type="pres">
      <dgm:prSet presAssocID="{B5D1F394-29C9-7145-B34D-F9E37A72DD20}" presName="dummy" presStyleCnt="0"/>
      <dgm:spPr/>
    </dgm:pt>
    <dgm:pt modelId="{CF04E4C6-4829-3345-B7CA-419AFAD5026D}" type="pres">
      <dgm:prSet presAssocID="{B5D1F394-29C9-7145-B34D-F9E37A72DD20}" presName="node" presStyleLbl="revTx" presStyleIdx="0" presStyleCnt="3" custRadScaleRad="106400" custRadScaleInc="4926">
        <dgm:presLayoutVars>
          <dgm:bulletEnabled val="1"/>
        </dgm:presLayoutVars>
      </dgm:prSet>
      <dgm:spPr/>
      <dgm:t>
        <a:bodyPr/>
        <a:lstStyle/>
        <a:p>
          <a:endParaRPr lang="en-US"/>
        </a:p>
      </dgm:t>
    </dgm:pt>
    <dgm:pt modelId="{AEF29B62-6F63-4D4E-A258-52045D031096}" type="pres">
      <dgm:prSet presAssocID="{686C5708-9FDA-C34D-B589-74E467CDF10F}" presName="sibTrans" presStyleLbl="node1" presStyleIdx="0" presStyleCnt="3"/>
      <dgm:spPr/>
      <dgm:t>
        <a:bodyPr/>
        <a:lstStyle/>
        <a:p>
          <a:endParaRPr lang="en-US"/>
        </a:p>
      </dgm:t>
    </dgm:pt>
    <dgm:pt modelId="{56F472A6-A152-0B4E-9318-20C6478DA8E7}" type="pres">
      <dgm:prSet presAssocID="{ABAACE94-E569-3341-BEE7-34DAB63BF45B}" presName="dummy" presStyleCnt="0"/>
      <dgm:spPr/>
    </dgm:pt>
    <dgm:pt modelId="{E409A82D-CCE3-1543-AF3C-2817E012E20A}" type="pres">
      <dgm:prSet presAssocID="{ABAACE94-E569-3341-BEE7-34DAB63BF45B}" presName="node" presStyleLbl="revTx" presStyleIdx="1" presStyleCnt="3">
        <dgm:presLayoutVars>
          <dgm:bulletEnabled val="1"/>
        </dgm:presLayoutVars>
      </dgm:prSet>
      <dgm:spPr/>
      <dgm:t>
        <a:bodyPr/>
        <a:lstStyle/>
        <a:p>
          <a:endParaRPr lang="en-US"/>
        </a:p>
      </dgm:t>
    </dgm:pt>
    <dgm:pt modelId="{78F66357-1B9E-944E-A44F-D7FF07F93A75}" type="pres">
      <dgm:prSet presAssocID="{FB801350-8D9A-AC4E-8F0A-63A3F0436729}" presName="sibTrans" presStyleLbl="node1" presStyleIdx="1" presStyleCnt="3"/>
      <dgm:spPr/>
      <dgm:t>
        <a:bodyPr/>
        <a:lstStyle/>
        <a:p>
          <a:endParaRPr lang="en-US"/>
        </a:p>
      </dgm:t>
    </dgm:pt>
    <dgm:pt modelId="{2D7FFC60-B601-E744-AAFF-E0C9DF0F126F}" type="pres">
      <dgm:prSet presAssocID="{B26611EA-4918-2A4E-A1D3-9750475EE9B2}" presName="dummy" presStyleCnt="0"/>
      <dgm:spPr/>
    </dgm:pt>
    <dgm:pt modelId="{56D65204-856F-3F44-9797-6CC1E3002A37}" type="pres">
      <dgm:prSet presAssocID="{B26611EA-4918-2A4E-A1D3-9750475EE9B2}" presName="node" presStyleLbl="revTx" presStyleIdx="2" presStyleCnt="3">
        <dgm:presLayoutVars>
          <dgm:bulletEnabled val="1"/>
        </dgm:presLayoutVars>
      </dgm:prSet>
      <dgm:spPr/>
      <dgm:t>
        <a:bodyPr/>
        <a:lstStyle/>
        <a:p>
          <a:endParaRPr lang="en-US"/>
        </a:p>
      </dgm:t>
    </dgm:pt>
    <dgm:pt modelId="{A0B7D020-9CE4-E541-B22E-850F21078D35}" type="pres">
      <dgm:prSet presAssocID="{9D12FF56-9ED7-5F4A-BBFA-8E8DA269C684}" presName="sibTrans" presStyleLbl="node1" presStyleIdx="2" presStyleCnt="3"/>
      <dgm:spPr/>
      <dgm:t>
        <a:bodyPr/>
        <a:lstStyle/>
        <a:p>
          <a:endParaRPr lang="en-US"/>
        </a:p>
      </dgm:t>
    </dgm:pt>
  </dgm:ptLst>
  <dgm:cxnLst>
    <dgm:cxn modelId="{A00ECA2E-53B5-E94B-B862-B49E5B12BB90}" type="presOf" srcId="{C1B52F69-DE55-4F4B-BBA3-B8BAF5584D4D}" destId="{A59F4909-562F-CA46-A7DB-990F16E71150}" srcOrd="0" destOrd="0" presId="urn:microsoft.com/office/officeart/2005/8/layout/cycle1"/>
    <dgm:cxn modelId="{478ACCB0-6E27-9247-BE12-472D5E442AF6}" type="presOf" srcId="{B26611EA-4918-2A4E-A1D3-9750475EE9B2}" destId="{56D65204-856F-3F44-9797-6CC1E3002A37}" srcOrd="0" destOrd="0" presId="urn:microsoft.com/office/officeart/2005/8/layout/cycle1"/>
    <dgm:cxn modelId="{AC251880-323C-A54A-A3B7-7074F6F2B246}" type="presOf" srcId="{B5D1F394-29C9-7145-B34D-F9E37A72DD20}" destId="{CF04E4C6-4829-3345-B7CA-419AFAD5026D}" srcOrd="0" destOrd="0" presId="urn:microsoft.com/office/officeart/2005/8/layout/cycle1"/>
    <dgm:cxn modelId="{8A5BD496-2CC9-CB48-87B5-566ADAF09483}" srcId="{C1B52F69-DE55-4F4B-BBA3-B8BAF5584D4D}" destId="{B5D1F394-29C9-7145-B34D-F9E37A72DD20}" srcOrd="0" destOrd="0" parTransId="{CE029786-EC5A-4149-87F4-135B7DC137CC}" sibTransId="{686C5708-9FDA-C34D-B589-74E467CDF10F}"/>
    <dgm:cxn modelId="{DF01D6AA-2F9F-0F48-9A7C-2BEAF9A4EE28}" type="presOf" srcId="{9D12FF56-9ED7-5F4A-BBFA-8E8DA269C684}" destId="{A0B7D020-9CE4-E541-B22E-850F21078D35}" srcOrd="0" destOrd="0" presId="urn:microsoft.com/office/officeart/2005/8/layout/cycle1"/>
    <dgm:cxn modelId="{29AA304C-85A8-5D43-AC9F-B2FC0B60BD22}" srcId="{C1B52F69-DE55-4F4B-BBA3-B8BAF5584D4D}" destId="{B26611EA-4918-2A4E-A1D3-9750475EE9B2}" srcOrd="2" destOrd="0" parTransId="{4CAE58A0-3F89-CF44-B8C3-7D05E75187EF}" sibTransId="{9D12FF56-9ED7-5F4A-BBFA-8E8DA269C684}"/>
    <dgm:cxn modelId="{C2115181-493A-A249-9D5A-3F109B0CAE29}" srcId="{C1B52F69-DE55-4F4B-BBA3-B8BAF5584D4D}" destId="{ABAACE94-E569-3341-BEE7-34DAB63BF45B}" srcOrd="1" destOrd="0" parTransId="{FA4D8151-4375-A94C-8384-0265E99FBFA0}" sibTransId="{FB801350-8D9A-AC4E-8F0A-63A3F0436729}"/>
    <dgm:cxn modelId="{E5102C7C-0A71-2245-B413-11000AE3D2E0}" type="presOf" srcId="{FB801350-8D9A-AC4E-8F0A-63A3F0436729}" destId="{78F66357-1B9E-944E-A44F-D7FF07F93A75}" srcOrd="0" destOrd="0" presId="urn:microsoft.com/office/officeart/2005/8/layout/cycle1"/>
    <dgm:cxn modelId="{94FA651F-D3D6-2143-9031-5A7D3DC3D9F0}" type="presOf" srcId="{ABAACE94-E569-3341-BEE7-34DAB63BF45B}" destId="{E409A82D-CCE3-1543-AF3C-2817E012E20A}" srcOrd="0" destOrd="0" presId="urn:microsoft.com/office/officeart/2005/8/layout/cycle1"/>
    <dgm:cxn modelId="{E5396221-87A2-284C-BFF2-037DE691AAD5}" type="presOf" srcId="{686C5708-9FDA-C34D-B589-74E467CDF10F}" destId="{AEF29B62-6F63-4D4E-A258-52045D031096}" srcOrd="0" destOrd="0" presId="urn:microsoft.com/office/officeart/2005/8/layout/cycle1"/>
    <dgm:cxn modelId="{517A8F90-9036-124C-9E12-095F9FC6A5C5}" type="presParOf" srcId="{A59F4909-562F-CA46-A7DB-990F16E71150}" destId="{D6106563-897A-374C-AA13-B37A0F077D06}" srcOrd="0" destOrd="0" presId="urn:microsoft.com/office/officeart/2005/8/layout/cycle1"/>
    <dgm:cxn modelId="{986D54C1-0836-C544-9ECE-22B358DAFAC7}" type="presParOf" srcId="{A59F4909-562F-CA46-A7DB-990F16E71150}" destId="{CF04E4C6-4829-3345-B7CA-419AFAD5026D}" srcOrd="1" destOrd="0" presId="urn:microsoft.com/office/officeart/2005/8/layout/cycle1"/>
    <dgm:cxn modelId="{17B2D271-5578-A545-A1A5-C97EECBAE930}" type="presParOf" srcId="{A59F4909-562F-CA46-A7DB-990F16E71150}" destId="{AEF29B62-6F63-4D4E-A258-52045D031096}" srcOrd="2" destOrd="0" presId="urn:microsoft.com/office/officeart/2005/8/layout/cycle1"/>
    <dgm:cxn modelId="{30FE5FBF-46A2-904F-89EE-0F02BD7E22F0}" type="presParOf" srcId="{A59F4909-562F-CA46-A7DB-990F16E71150}" destId="{56F472A6-A152-0B4E-9318-20C6478DA8E7}" srcOrd="3" destOrd="0" presId="urn:microsoft.com/office/officeart/2005/8/layout/cycle1"/>
    <dgm:cxn modelId="{FDC4643E-30B8-204D-94E6-DE52054953F2}" type="presParOf" srcId="{A59F4909-562F-CA46-A7DB-990F16E71150}" destId="{E409A82D-CCE3-1543-AF3C-2817E012E20A}" srcOrd="4" destOrd="0" presId="urn:microsoft.com/office/officeart/2005/8/layout/cycle1"/>
    <dgm:cxn modelId="{F9AC7E25-547F-6944-999D-E3794CFB2587}" type="presParOf" srcId="{A59F4909-562F-CA46-A7DB-990F16E71150}" destId="{78F66357-1B9E-944E-A44F-D7FF07F93A75}" srcOrd="5" destOrd="0" presId="urn:microsoft.com/office/officeart/2005/8/layout/cycle1"/>
    <dgm:cxn modelId="{32EDCD84-600B-5E44-B95E-69B22AEA8577}" type="presParOf" srcId="{A59F4909-562F-CA46-A7DB-990F16E71150}" destId="{2D7FFC60-B601-E744-AAFF-E0C9DF0F126F}" srcOrd="6" destOrd="0" presId="urn:microsoft.com/office/officeart/2005/8/layout/cycle1"/>
    <dgm:cxn modelId="{5D78EECD-AED4-2C4A-8CA3-BD5D9A044D12}" type="presParOf" srcId="{A59F4909-562F-CA46-A7DB-990F16E71150}" destId="{56D65204-856F-3F44-9797-6CC1E3002A37}" srcOrd="7" destOrd="0" presId="urn:microsoft.com/office/officeart/2005/8/layout/cycle1"/>
    <dgm:cxn modelId="{3774DFB2-7C07-B640-BED6-77753295468E}" type="presParOf" srcId="{A59F4909-562F-CA46-A7DB-990F16E71150}" destId="{A0B7D020-9CE4-E541-B22E-850F21078D35}" srcOrd="8"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FCD61-0044-4648-9785-413274E8123D}">
      <dsp:nvSpPr>
        <dsp:cNvPr id="0" name=""/>
        <dsp:cNvSpPr/>
      </dsp:nvSpPr>
      <dsp:spPr>
        <a:xfrm>
          <a:off x="0" y="7143"/>
          <a:ext cx="8229600" cy="5143500"/>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081CA-4BEE-FB49-811C-8C164D1F6C95}">
      <dsp:nvSpPr>
        <dsp:cNvPr id="0" name=""/>
        <dsp:cNvSpPr/>
      </dsp:nvSpPr>
      <dsp:spPr>
        <a:xfrm>
          <a:off x="810615" y="3831850"/>
          <a:ext cx="189280" cy="18928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E27325-A5DA-B344-978E-DBF3753211CD}">
      <dsp:nvSpPr>
        <dsp:cNvPr id="0" name=""/>
        <dsp:cNvSpPr/>
      </dsp:nvSpPr>
      <dsp:spPr>
        <a:xfrm>
          <a:off x="905256" y="3926490"/>
          <a:ext cx="1407261" cy="1224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96" tIns="0" rIns="0" bIns="0" numCol="1" spcCol="1270" anchor="t" anchorCtr="0">
          <a:noAutofit/>
        </a:bodyPr>
        <a:lstStyle/>
        <a:p>
          <a:pPr lvl="0" algn="l" defTabSz="1111250">
            <a:lnSpc>
              <a:spcPct val="90000"/>
            </a:lnSpc>
            <a:spcBef>
              <a:spcPct val="0"/>
            </a:spcBef>
            <a:spcAft>
              <a:spcPct val="35000"/>
            </a:spcAft>
          </a:pPr>
          <a:r>
            <a:rPr lang="en-US" sz="2500" kern="1200" dirty="0" smtClean="0"/>
            <a:t>Educated Guess</a:t>
          </a:r>
          <a:endParaRPr lang="en-US" sz="2500" kern="1200" dirty="0"/>
        </a:p>
      </dsp:txBody>
      <dsp:txXfrm>
        <a:off x="905256" y="3926490"/>
        <a:ext cx="1407261" cy="1224153"/>
      </dsp:txXfrm>
    </dsp:sp>
    <dsp:sp modelId="{01D7DFFD-4705-FC4B-856B-559BD44C277A}">
      <dsp:nvSpPr>
        <dsp:cNvPr id="0" name=""/>
        <dsp:cNvSpPr/>
      </dsp:nvSpPr>
      <dsp:spPr>
        <a:xfrm>
          <a:off x="2147925" y="2635471"/>
          <a:ext cx="329184" cy="329184"/>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56700-0D19-B845-89C5-A6971FD3030E}">
      <dsp:nvSpPr>
        <dsp:cNvPr id="0" name=""/>
        <dsp:cNvSpPr/>
      </dsp:nvSpPr>
      <dsp:spPr>
        <a:xfrm>
          <a:off x="2312517" y="2800063"/>
          <a:ext cx="1728216" cy="2350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428" tIns="0" rIns="0" bIns="0" numCol="1" spcCol="1270" anchor="t" anchorCtr="0">
          <a:noAutofit/>
        </a:bodyPr>
        <a:lstStyle/>
        <a:p>
          <a:pPr lvl="0" algn="l" defTabSz="1111250">
            <a:lnSpc>
              <a:spcPct val="90000"/>
            </a:lnSpc>
            <a:spcBef>
              <a:spcPct val="0"/>
            </a:spcBef>
            <a:spcAft>
              <a:spcPct val="35000"/>
            </a:spcAft>
          </a:pPr>
          <a:r>
            <a:rPr lang="en-US" sz="2500" kern="1200" dirty="0" smtClean="0"/>
            <a:t>Velocity Planning Games</a:t>
          </a:r>
          <a:endParaRPr lang="en-US" sz="2500" kern="1200" dirty="0"/>
        </a:p>
      </dsp:txBody>
      <dsp:txXfrm>
        <a:off x="2312517" y="2800063"/>
        <a:ext cx="1728216" cy="2350579"/>
      </dsp:txXfrm>
    </dsp:sp>
    <dsp:sp modelId="{FB5BDFC4-300D-A344-B6BE-845AB9119DFF}">
      <dsp:nvSpPr>
        <dsp:cNvPr id="0" name=""/>
        <dsp:cNvSpPr/>
      </dsp:nvSpPr>
      <dsp:spPr>
        <a:xfrm>
          <a:off x="3855567" y="1753876"/>
          <a:ext cx="436168" cy="436168"/>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F1F61-67A5-104C-B6D7-0A42E209AF26}">
      <dsp:nvSpPr>
        <dsp:cNvPr id="0" name=""/>
        <dsp:cNvSpPr/>
      </dsp:nvSpPr>
      <dsp:spPr>
        <a:xfrm>
          <a:off x="4073652" y="1971960"/>
          <a:ext cx="1728216" cy="3178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117" tIns="0" rIns="0" bIns="0" numCol="1" spcCol="1270" anchor="t" anchorCtr="0">
          <a:noAutofit/>
        </a:bodyPr>
        <a:lstStyle/>
        <a:p>
          <a:pPr lvl="0" algn="l" defTabSz="1111250">
            <a:lnSpc>
              <a:spcPct val="90000"/>
            </a:lnSpc>
            <a:spcBef>
              <a:spcPct val="0"/>
            </a:spcBef>
            <a:spcAft>
              <a:spcPct val="35000"/>
            </a:spcAft>
          </a:pPr>
          <a:r>
            <a:rPr lang="en-US" sz="2500" kern="1200" dirty="0" smtClean="0"/>
            <a:t>Trial Iterations</a:t>
          </a:r>
          <a:endParaRPr lang="en-US" sz="2500" kern="1200" dirty="0"/>
        </a:p>
      </dsp:txBody>
      <dsp:txXfrm>
        <a:off x="4073652" y="1971960"/>
        <a:ext cx="1728216" cy="3178683"/>
      </dsp:txXfrm>
    </dsp:sp>
    <dsp:sp modelId="{3AF79778-A544-5440-A6C8-BF1089C39B06}">
      <dsp:nvSpPr>
        <dsp:cNvPr id="0" name=""/>
        <dsp:cNvSpPr/>
      </dsp:nvSpPr>
      <dsp:spPr>
        <a:xfrm>
          <a:off x="5715457" y="1170603"/>
          <a:ext cx="584301" cy="584301"/>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6F965C-3E7E-F745-ADED-D65E9CF237FF}">
      <dsp:nvSpPr>
        <dsp:cNvPr id="0" name=""/>
        <dsp:cNvSpPr/>
      </dsp:nvSpPr>
      <dsp:spPr>
        <a:xfrm>
          <a:off x="6007608" y="1462753"/>
          <a:ext cx="1728216" cy="368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9609" tIns="0" rIns="0" bIns="0" numCol="1" spcCol="1270" anchor="t" anchorCtr="0">
          <a:noAutofit/>
        </a:bodyPr>
        <a:lstStyle/>
        <a:p>
          <a:pPr lvl="0" algn="l" defTabSz="1111250">
            <a:lnSpc>
              <a:spcPct val="90000"/>
            </a:lnSpc>
            <a:spcBef>
              <a:spcPct val="0"/>
            </a:spcBef>
            <a:spcAft>
              <a:spcPct val="35000"/>
            </a:spcAft>
          </a:pPr>
          <a:r>
            <a:rPr lang="en-US" sz="2500" kern="1200" dirty="0" smtClean="0"/>
            <a:t>Experience</a:t>
          </a:r>
          <a:endParaRPr lang="en-US" sz="2500" kern="1200" dirty="0"/>
        </a:p>
      </dsp:txBody>
      <dsp:txXfrm>
        <a:off x="6007608" y="1462753"/>
        <a:ext cx="1728216" cy="3687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4E4C6-4829-3345-B7CA-419AFAD5026D}">
      <dsp:nvSpPr>
        <dsp:cNvPr id="0" name=""/>
        <dsp:cNvSpPr/>
      </dsp:nvSpPr>
      <dsp:spPr>
        <a:xfrm>
          <a:off x="4518665" y="389005"/>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latin typeface="Calibri" pitchFamily="34" charset="0"/>
              <a:cs typeface="Calibri" pitchFamily="34" charset="0"/>
            </a:rPr>
            <a:t>Devs</a:t>
          </a:r>
          <a:r>
            <a:rPr lang="en-US" sz="2000" kern="1200" dirty="0" smtClean="0">
              <a:latin typeface="Calibri" pitchFamily="34" charset="0"/>
              <a:cs typeface="Calibri" pitchFamily="34" charset="0"/>
            </a:rPr>
            <a:t> select cards they think a </a:t>
          </a:r>
          <a:r>
            <a:rPr lang="en-US" sz="2000" u="sng" kern="1200" dirty="0" smtClean="0">
              <a:latin typeface="Calibri" pitchFamily="34" charset="0"/>
              <a:cs typeface="Calibri" pitchFamily="34" charset="0"/>
            </a:rPr>
            <a:t>pair</a:t>
          </a:r>
          <a:r>
            <a:rPr lang="en-US" sz="2000" u="none" kern="1200" dirty="0" smtClean="0">
              <a:latin typeface="Calibri" pitchFamily="34" charset="0"/>
              <a:cs typeface="Calibri" pitchFamily="34" charset="0"/>
            </a:rPr>
            <a:t> </a:t>
          </a:r>
          <a:r>
            <a:rPr lang="en-US" sz="2000" kern="1200" dirty="0" smtClean="0">
              <a:latin typeface="Calibri" pitchFamily="34" charset="0"/>
              <a:cs typeface="Calibri" pitchFamily="34" charset="0"/>
            </a:rPr>
            <a:t>can get “done” within an iteration</a:t>
          </a:r>
          <a:endParaRPr lang="en-US" sz="2000" kern="1200" dirty="0">
            <a:latin typeface="Calibri" pitchFamily="34" charset="0"/>
            <a:cs typeface="Calibri" pitchFamily="34" charset="0"/>
          </a:endParaRPr>
        </a:p>
      </dsp:txBody>
      <dsp:txXfrm>
        <a:off x="4518665" y="389005"/>
        <a:ext cx="1977327" cy="1977327"/>
      </dsp:txXfrm>
    </dsp:sp>
    <dsp:sp modelId="{AEF29B62-6F63-4D4E-A258-52045D031096}">
      <dsp:nvSpPr>
        <dsp:cNvPr id="0" name=""/>
        <dsp:cNvSpPr/>
      </dsp:nvSpPr>
      <dsp:spPr>
        <a:xfrm>
          <a:off x="1486567" y="-70255"/>
          <a:ext cx="4680645" cy="4680645"/>
        </a:xfrm>
        <a:prstGeom prst="circularArrow">
          <a:avLst>
            <a:gd name="adj1" fmla="val 8238"/>
            <a:gd name="adj2" fmla="val 575203"/>
            <a:gd name="adj3" fmla="val 3223755"/>
            <a:gd name="adj4" fmla="val 172200"/>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409A82D-CCE3-1543-AF3C-2817E012E20A}">
      <dsp:nvSpPr>
        <dsp:cNvPr id="0" name=""/>
        <dsp:cNvSpPr/>
      </dsp:nvSpPr>
      <dsp:spPr>
        <a:xfrm>
          <a:off x="2712951" y="3272929"/>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Facilitator tallies up the total (secretly)</a:t>
          </a:r>
          <a:endParaRPr lang="en-US" sz="2000" kern="1200" dirty="0">
            <a:latin typeface="Calibri" pitchFamily="34" charset="0"/>
            <a:cs typeface="Calibri" pitchFamily="34" charset="0"/>
          </a:endParaRPr>
        </a:p>
      </dsp:txBody>
      <dsp:txXfrm>
        <a:off x="2712951" y="3272929"/>
        <a:ext cx="1977327" cy="1977327"/>
      </dsp:txXfrm>
    </dsp:sp>
    <dsp:sp modelId="{78F66357-1B9E-944E-A44F-D7FF07F93A75}">
      <dsp:nvSpPr>
        <dsp:cNvPr id="0" name=""/>
        <dsp:cNvSpPr/>
      </dsp:nvSpPr>
      <dsp:spPr>
        <a:xfrm>
          <a:off x="1361292" y="-1341"/>
          <a:ext cx="4680645" cy="4680645"/>
        </a:xfrm>
        <a:prstGeom prst="circularArrow">
          <a:avLst>
            <a:gd name="adj1" fmla="val 8238"/>
            <a:gd name="adj2" fmla="val 575203"/>
            <a:gd name="adj3" fmla="val 10175879"/>
            <a:gd name="adj4" fmla="val 7256757"/>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6D65204-856F-3F44-9797-6CC1E3002A37}">
      <dsp:nvSpPr>
        <dsp:cNvPr id="0" name=""/>
        <dsp:cNvSpPr/>
      </dsp:nvSpPr>
      <dsp:spPr>
        <a:xfrm>
          <a:off x="1047919" y="389010"/>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Facilitator lays out sampling of stories</a:t>
          </a:r>
          <a:endParaRPr lang="en-US" sz="2000" kern="1200" dirty="0">
            <a:latin typeface="Calibri" pitchFamily="34" charset="0"/>
            <a:cs typeface="Calibri" pitchFamily="34" charset="0"/>
          </a:endParaRPr>
        </a:p>
      </dsp:txBody>
      <dsp:txXfrm>
        <a:off x="1047919" y="389010"/>
        <a:ext cx="1977327" cy="1977327"/>
      </dsp:txXfrm>
    </dsp:sp>
    <dsp:sp modelId="{A0B7D020-9CE4-E541-B22E-850F21078D35}">
      <dsp:nvSpPr>
        <dsp:cNvPr id="0" name=""/>
        <dsp:cNvSpPr/>
      </dsp:nvSpPr>
      <dsp:spPr>
        <a:xfrm>
          <a:off x="1521296" y="-69892"/>
          <a:ext cx="4680645" cy="4680645"/>
        </a:xfrm>
        <a:prstGeom prst="circularArrow">
          <a:avLst>
            <a:gd name="adj1" fmla="val 8238"/>
            <a:gd name="adj2" fmla="val 575203"/>
            <a:gd name="adj3" fmla="val 16823796"/>
            <a:gd name="adj4" fmla="val 14652812"/>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endParaRPr lang="en-US"/>
          </a:p>
        </p:txBody>
      </p:sp>
      <p:sp>
        <p:nvSpPr>
          <p:cNvPr id="167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r>
              <a:rPr lang="en-IN" smtClean="0"/>
              <a:t>Estimating the Work</a:t>
            </a:r>
            <a:endParaRPr lang="en-IN"/>
          </a:p>
        </p:txBody>
      </p:sp>
      <p:sp>
        <p:nvSpPr>
          <p:cNvPr id="167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60FD0B95-DBA3-234F-B321-9A64082D11C4}" type="slidenum">
              <a:rPr lang="en-US"/>
              <a:pPr/>
              <a:t>‹#›</a:t>
            </a:fld>
            <a:endParaRPr lang="en-US"/>
          </a:p>
        </p:txBody>
      </p:sp>
    </p:spTree>
    <p:extLst>
      <p:ext uri="{BB962C8B-B14F-4D97-AF65-F5344CB8AC3E}">
        <p14:creationId xmlns:p14="http://schemas.microsoft.com/office/powerpoint/2010/main" val="95873866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r>
              <a:rPr lang="en-US" smtClean="0"/>
              <a:t>Estimating the Work</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C91E950B-F458-354F-BE3A-215FB82C404C}" type="slidenum">
              <a:rPr lang="en-US"/>
              <a:pPr/>
              <a:t>‹#›</a:t>
            </a:fld>
            <a:endParaRPr lang="en-US"/>
          </a:p>
        </p:txBody>
      </p:sp>
    </p:spTree>
    <p:extLst>
      <p:ext uri="{BB962C8B-B14F-4D97-AF65-F5344CB8AC3E}">
        <p14:creationId xmlns:p14="http://schemas.microsoft.com/office/powerpoint/2010/main" val="1759155035"/>
      </p:ext>
    </p:extLst>
  </p:cSld>
  <p:clrMap bg1="lt1" tx1="dk1" bg2="lt2" tx2="dk2" accent1="accent1" accent2="accent2" accent3="accent3" accent4="accent4" accent5="accent5" accent6="accent6" hlink="hlink" folHlink="folHlink"/>
  <p:hf hdr="0"/>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Plan, execute and report on Agile projects</a:t>
            </a: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r>
              <a:rPr lang="en-US" dirty="0" smtClean="0">
                <a:ea typeface="ＭＳ Ｐゴシック" pitchFamily="21" charset="-128"/>
                <a:cs typeface="Arial" pitchFamily="21" charset="0"/>
              </a:rPr>
              <a:t>--------------------------------------------------------------------------------------------------------------------</a:t>
            </a:r>
          </a:p>
          <a:p>
            <a:pPr eaLnBrk="1" hangingPunct="1">
              <a:spcBef>
                <a:spcPct val="0"/>
              </a:spcBef>
            </a:pPr>
            <a:r>
              <a:rPr lang="en-US" dirty="0" smtClean="0">
                <a:ea typeface="ＭＳ Ｐゴシック" pitchFamily="21" charset="-128"/>
                <a:cs typeface="Arial" pitchFamily="21" charset="0"/>
              </a:rPr>
              <a:t>Welcome to the module Planning the Project. This module is brought to you by ThoughtWorks Studios, maker of Mingle,</a:t>
            </a:r>
            <a:r>
              <a:rPr lang="en-US" baseline="0" dirty="0" smtClean="0">
                <a:ea typeface="ＭＳ Ｐゴシック" pitchFamily="21" charset="-128"/>
                <a:cs typeface="Arial" pitchFamily="21" charset="0"/>
              </a:rPr>
              <a:t> Cruise, and Twist.</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practices that help Managers and Project Managers plan, execute, and report on Agile projects.</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428819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Various systems of estimates used</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We use the Fibonacci</a:t>
            </a:r>
            <a:r>
              <a:rPr lang="en-US" sz="1200" b="0" i="0" kern="1200" baseline="0" dirty="0" smtClean="0">
                <a:solidFill>
                  <a:schemeClr val="tx1"/>
                </a:solidFill>
                <a:latin typeface="+mn-lt"/>
                <a:ea typeface="ＭＳ Ｐゴシック" pitchFamily="-65" charset="-128"/>
                <a:cs typeface="Arial" charset="0"/>
              </a:rPr>
              <a:t> Sequence</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Documented by Leonardo Pisano </a:t>
            </a:r>
            <a:r>
              <a:rPr lang="en-US" sz="1200" b="0" i="0" kern="1200" baseline="0" dirty="0" err="1" smtClean="0">
                <a:solidFill>
                  <a:schemeClr val="tx1"/>
                </a:solidFill>
                <a:latin typeface="+mn-lt"/>
                <a:ea typeface="ＭＳ Ｐゴシック" pitchFamily="-65" charset="-128"/>
                <a:cs typeface="Arial" charset="0"/>
              </a:rPr>
              <a:t>Bogollo</a:t>
            </a:r>
            <a:r>
              <a:rPr lang="en-US" sz="1200" b="0" i="0" kern="1200" baseline="0" dirty="0" smtClean="0">
                <a:solidFill>
                  <a:schemeClr val="tx1"/>
                </a:solidFill>
                <a:latin typeface="+mn-lt"/>
                <a:ea typeface="ＭＳ Ｐゴシック" pitchFamily="-65" charset="-128"/>
                <a:cs typeface="Arial" charset="0"/>
              </a:rPr>
              <a:t> aka Leonardo Fibonacci</a:t>
            </a:r>
          </a:p>
          <a:p>
            <a:pPr lvl="1">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Perhaps the most talented mathematician of the middle ages</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Each number is the sum of the previous 2   [CLICK]</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Teams usually define what system they will use.  1,2,3,5, 8</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There are various systems of estimation</a:t>
            </a:r>
            <a:r>
              <a:rPr lang="en-US" sz="1200" b="0" i="0" kern="1200" baseline="0" dirty="0" smtClean="0">
                <a:solidFill>
                  <a:schemeClr val="tx1"/>
                </a:solidFill>
                <a:latin typeface="+mn-lt"/>
                <a:ea typeface="ＭＳ Ｐゴシック" pitchFamily="-65" charset="-128"/>
                <a:cs typeface="Arial" charset="0"/>
              </a:rPr>
              <a:t> used, when applying Planning Poker. We use the Fibonacci Sequence numbers.  The Fibonacci Sequence was documented by Leonardo Pisano Bogollo, also known as Leonardo Fibonacci, who was considered to be perhaps the most talented mathematician of the Middle Ages.</a:t>
            </a:r>
          </a:p>
          <a:p>
            <a:endParaRPr lang="en-US" sz="1200" b="0" i="0" kern="1200" baseline="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In the Fibonacci sequence, each number is the sum of the previous</a:t>
            </a:r>
            <a:r>
              <a:rPr lang="en-US" sz="1200" b="0" i="0" kern="1200" baseline="0" dirty="0" smtClean="0">
                <a:solidFill>
                  <a:schemeClr val="tx1"/>
                </a:solidFill>
                <a:latin typeface="+mn-lt"/>
                <a:ea typeface="ＭＳ Ｐゴシック" pitchFamily="-65" charset="-128"/>
                <a:cs typeface="Arial" charset="0"/>
              </a:rPr>
              <a:t> two numbers, starting with 0 and 1. </a:t>
            </a:r>
            <a:r>
              <a:rPr lang="en-US" dirty="0" smtClean="0"/>
              <a:t>Thus the sequence begins 0, 1, 1, 2, 3, 5, 8, 13, 21, 34</a:t>
            </a: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For Planning Poker, we use 0, 1, 2, 3,</a:t>
            </a:r>
            <a:r>
              <a:rPr lang="en-US" sz="1200" b="0" i="0" kern="1200" baseline="0" dirty="0" smtClean="0">
                <a:solidFill>
                  <a:schemeClr val="tx1"/>
                </a:solidFill>
                <a:latin typeface="+mn-lt"/>
                <a:ea typeface="ＭＳ Ｐゴシック" pitchFamily="-65" charset="-128"/>
                <a:cs typeface="Arial" charset="0"/>
              </a:rPr>
              <a:t> 5, 8, and 13.  Some include 20 and 40 and 100 in our planning poker decks, in order to indicate that a story is too large to be done in a single iteration.</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a:t>
            </a:r>
            <a:r>
              <a:rPr lang="en-US" sz="300" baseline="0" smtClean="0">
                <a:solidFill>
                  <a:srgbClr val="000000"/>
                </a:solidFill>
                <a:latin typeface="Arial" pitchFamily="-112" charset="0"/>
                <a:ea typeface="Arial" pitchFamily="-112" charset="0"/>
                <a:cs typeface="Arial" pitchFamily="-112" charset="0"/>
                <a:sym typeface="Arial" pitchFamily="-112" charset="0"/>
              </a:rPr>
              <a:t>, throw!”</a:t>
            </a:r>
            <a:endParaRPr lang="en-US" sz="30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T-shirt sizing is sometimes used as a starting point</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Will</a:t>
            </a:r>
            <a:r>
              <a:rPr lang="en-US" sz="1200" b="0" i="0" kern="1200" baseline="0" dirty="0" smtClean="0">
                <a:solidFill>
                  <a:schemeClr val="tx1"/>
                </a:solidFill>
                <a:latin typeface="+mn-lt"/>
                <a:ea typeface="ＭＳ Ｐゴシック" pitchFamily="-65" charset="-128"/>
                <a:cs typeface="Arial" charset="0"/>
              </a:rPr>
              <a:t> need to be translated to time at some point</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Helpful when thinking about a new module or initially sizing a project</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Another simple</a:t>
            </a:r>
            <a:r>
              <a:rPr lang="en-US" sz="1200" b="0" i="0" kern="1200" baseline="0" dirty="0" smtClean="0">
                <a:solidFill>
                  <a:schemeClr val="tx1"/>
                </a:solidFill>
                <a:latin typeface="+mn-lt"/>
                <a:ea typeface="ＭＳ Ｐゴシック" pitchFamily="-65" charset="-128"/>
                <a:cs typeface="Arial" charset="0"/>
              </a:rPr>
              <a:t> method of relative estimation is T-shirt sizing. The simplest is to estimate each story as small, medium, or large.  You can include extra small, extra large, and extra extra large if you like.  Any system that estimates stories relative to other stories will work.</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20 minutes – great if they can estimate all their stories, but not absolutely necessary</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17</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1C8347-3FD2-40CB-8C55-11796154F6CD}" type="slidenum">
              <a:rPr lang="en-GB"/>
              <a:pPr/>
              <a:t>26</a:t>
            </a:fld>
            <a:endParaRPr lang="en-GB"/>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r>
              <a:rPr lang="en-US" dirty="0" smtClean="0"/>
              <a:t>Were there any problems? Anything you didn’t know</a:t>
            </a:r>
            <a:r>
              <a:rPr lang="en-US" baseline="0" dirty="0" smtClean="0"/>
              <a:t> when you came to estimate?</a:t>
            </a:r>
          </a:p>
          <a:p>
            <a:r>
              <a:rPr lang="en-US" baseline="0" dirty="0" smtClean="0"/>
              <a:t>This is where we do some more work – research – to allow us to better understand the story.</a:t>
            </a:r>
          </a:p>
          <a:p>
            <a:r>
              <a:rPr lang="en-US" dirty="0" smtClean="0"/>
              <a:t>Time boxed</a:t>
            </a:r>
          </a:p>
          <a:p>
            <a:r>
              <a:rPr lang="en-US" dirty="0" smtClean="0"/>
              <a:t>Throw</a:t>
            </a:r>
            <a:r>
              <a:rPr lang="en-US" baseline="0" dirty="0" smtClean="0"/>
              <a:t> away</a:t>
            </a:r>
          </a:p>
          <a:p>
            <a:r>
              <a:rPr lang="en-US" baseline="0" dirty="0" smtClean="0"/>
              <a:t>Done during inception, but typically environments are set up yet</a:t>
            </a:r>
          </a:p>
          <a:p>
            <a:r>
              <a:rPr lang="en-US" baseline="0" dirty="0" smtClean="0"/>
              <a:t>Done during Iteration 0, but initial estimate has already been given </a:t>
            </a:r>
          </a:p>
          <a:p>
            <a:endParaRPr lang="en-US" dirty="0"/>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Low: 1min</a:t>
            </a:r>
          </a:p>
          <a:p>
            <a:r>
              <a:rPr lang="en-US" dirty="0" smtClean="0"/>
              <a:t>High: 3min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dirty="0"/>
              <a:t>Now we need to figure out how fast we think we can work</a:t>
            </a:r>
          </a:p>
          <a:p>
            <a:pPr>
              <a:buFont typeface="Arial" pitchFamily="34" charset="0"/>
              <a:buChar char="•"/>
            </a:pPr>
            <a:r>
              <a:rPr lang="en-US" dirty="0"/>
              <a:t>Initially it’s a guess.  Experience makes our guesses more accurate and precise.</a:t>
            </a:r>
          </a:p>
          <a:p>
            <a:pPr>
              <a:buFont typeface="Arial" pitchFamily="34" charset="0"/>
              <a:buChar char="•"/>
            </a:pPr>
            <a:r>
              <a:rPr lang="en-US" dirty="0"/>
              <a:t>Velocity – the amount of work that we can complete in an iteration</a:t>
            </a:r>
          </a:p>
          <a:p>
            <a:endParaRPr lang="en-US" dirty="0"/>
          </a:p>
          <a:p>
            <a:r>
              <a:rPr lang="en-US" dirty="0"/>
              <a:t>-----------------------------------------------------------------------------------------------------------</a:t>
            </a:r>
          </a:p>
          <a:p>
            <a:r>
              <a:rPr lang="en-US" dirty="0"/>
              <a:t>Once we’ve figured out how difficult each of our stories is, then we need to figure out how many we can fit into an Iteration.  That’s what we call velocity – the amount of work, computed based on our estimates, that will fit in an Iteration.</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US" dirty="0" smtClean="0"/>
              <a:t>The line represents</a:t>
            </a:r>
            <a:r>
              <a:rPr lang="en-US" baseline="0" dirty="0" smtClean="0"/>
              <a:t> project start.</a:t>
            </a:r>
          </a:p>
          <a:p>
            <a:r>
              <a:rPr lang="en-US" baseline="0" dirty="0" smtClean="0"/>
              <a:t>Educated guess using data from previous projects is risky.  You must determine the variables that were in play on the other project(s) compared to this project.</a:t>
            </a:r>
          </a:p>
          <a:p>
            <a:r>
              <a:rPr lang="en-US" baseline="0" dirty="0" smtClean="0"/>
              <a:t>Trial iteration.  Costly, but most accurate for planning.  </a:t>
            </a:r>
          </a:p>
          <a:p>
            <a:r>
              <a:rPr lang="en-US" baseline="0" dirty="0" smtClean="0"/>
              <a:t>Velocity planning game.  More risky.  Likely to be modified.</a:t>
            </a:r>
          </a:p>
          <a:p>
            <a:endParaRPr lang="en-US" dirty="0" smtClean="0"/>
          </a:p>
          <a:p>
            <a:endParaRPr lang="en-US" dirty="0" smtClean="0"/>
          </a:p>
          <a:p>
            <a:r>
              <a:rPr lang="en-US" dirty="0" smtClean="0"/>
              <a:t>---------------------------------------------------------------------------------------------------------------</a:t>
            </a:r>
          </a:p>
          <a:p>
            <a:endParaRPr lang="en-US" dirty="0" smtClean="0"/>
          </a:p>
          <a:p>
            <a:r>
              <a:rPr lang="en-US" dirty="0" smtClean="0"/>
              <a:t>Experienced Agile teams will set expectations for</a:t>
            </a:r>
            <a:r>
              <a:rPr lang="en-US" baseline="0" dirty="0" smtClean="0"/>
              <a:t> a fairly steady ramp up in velocity over time as the team forms and early uncertainties get ironed out.  But the question remains – what planning velocity shall we ramp up to?  As with all estimation activities, experience is an invaluable contributor but hard data is going to be the biggest factor, hence the option of using a trial iteration.  As heavyweight as this sounds, taking just two weeks to provide a good set of real data for future planning over the course of a 20 week project is probably not a bad investment.  </a:t>
            </a:r>
          </a:p>
          <a:p>
            <a:endParaRPr lang="en-US" baseline="0" dirty="0" smtClean="0"/>
          </a:p>
          <a:p>
            <a:r>
              <a:rPr lang="en-US" baseline="0" dirty="0" smtClean="0"/>
              <a:t>For people looking for a cheap way of obtaining a planning velocity, do be wary of using an data from previous projects, even with the same group of people.  As easy as this may sound, there are so many variables unaccounted for that any planning you do is really little more than an educated guess.</a:t>
            </a:r>
          </a:p>
          <a:p>
            <a:pPr>
              <a:buFontTx/>
              <a:buChar char="•"/>
            </a:pPr>
            <a:endParaRPr lang="en-AU" dirty="0">
              <a:latin typeface="Arial" charset="0"/>
            </a:endParaRPr>
          </a:p>
          <a:p>
            <a:pPr>
              <a:buFontTx/>
              <a:buNone/>
            </a:pPr>
            <a:r>
              <a:rPr lang="en-AU" b="1" dirty="0">
                <a:latin typeface="Arial" charset="0"/>
              </a:rPr>
              <a:t>Low: 1 min</a:t>
            </a:r>
          </a:p>
          <a:p>
            <a:pPr>
              <a:buFontTx/>
              <a:buNone/>
            </a:pPr>
            <a:r>
              <a:rPr lang="en-AU" b="1" dirty="0">
                <a:latin typeface="Arial" charset="0"/>
              </a:rPr>
              <a:t>High: 3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30</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We do not want to rely on individual estimates, certainly not from those who will not be delivering the project.</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Do you do this now?</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buFontTx/>
              <a:buChar char="•"/>
            </a:pPr>
            <a:endParaRPr lang="en-AU" dirty="0">
              <a:latin typeface="Arial" charset="0"/>
            </a:endParaRPr>
          </a:p>
          <a:p>
            <a:pPr>
              <a:buFontTx/>
              <a:buNone/>
            </a:pPr>
            <a:r>
              <a:rPr lang="en-AU" b="1" dirty="0">
                <a:latin typeface="Arial" charset="0"/>
              </a:rPr>
              <a:t>Low: 2 min</a:t>
            </a:r>
          </a:p>
          <a:p>
            <a:pPr>
              <a:buFontTx/>
              <a:buNone/>
            </a:pPr>
            <a:r>
              <a:rPr lang="en-AU" b="1" dirty="0">
                <a:latin typeface="Arial" charset="0"/>
              </a:rPr>
              <a:t>High: 4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31</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 take our estimated stories  [CLICK]</a:t>
            </a:r>
          </a:p>
          <a:p>
            <a:pPr>
              <a:buFont typeface="Arial" pitchFamily="34" charset="0"/>
              <a:buNone/>
            </a:pPr>
            <a:endParaRPr lang="en-US" baseline="0" dirty="0" smtClean="0"/>
          </a:p>
          <a:p>
            <a:pPr>
              <a:buFont typeface="Arial" pitchFamily="34" charset="0"/>
              <a:buChar char="•"/>
            </a:pPr>
            <a:endParaRPr lang="en-US" dirty="0" smtClean="0"/>
          </a:p>
          <a:p>
            <a:endParaRPr lang="en-US" dirty="0" smtClean="0"/>
          </a:p>
          <a:p>
            <a:endParaRPr lang="en-US" dirty="0" smtClean="0"/>
          </a:p>
          <a:p>
            <a:endParaRPr lang="en-US" dirty="0" smtClean="0"/>
          </a:p>
          <a:p>
            <a:r>
              <a:rPr lang="en-US" dirty="0" smtClean="0"/>
              <a:t>…something we call </a:t>
            </a:r>
            <a:r>
              <a:rPr lang="en-US" baseline="0" dirty="0" smtClean="0"/>
              <a:t>the Raw Velocity Game.</a:t>
            </a:r>
          </a:p>
          <a:p>
            <a:endParaRPr lang="en-US" baseline="0" dirty="0" smtClean="0"/>
          </a:p>
          <a:p>
            <a:r>
              <a:rPr lang="en-US" baseline="0" dirty="0" smtClean="0"/>
              <a:t>In the Raw Velocity Game, the goal is to estimate our initial “raw” velocity, so that we can know how many stories to choose for our first Iterations.</a:t>
            </a:r>
          </a:p>
          <a:p>
            <a:endParaRPr lang="en-US" baseline="0" dirty="0" smtClean="0"/>
          </a:p>
          <a:p>
            <a:r>
              <a:rPr lang="en-US" baseline="0" dirty="0" smtClean="0"/>
              <a:t>We start with all of our stories [CLICK] and their estimates. Then we cover all the estimates [CLICK].</a:t>
            </a:r>
          </a:p>
        </p:txBody>
      </p:sp>
      <p:sp>
        <p:nvSpPr>
          <p:cNvPr id="4" name="Slide Number Placeholder 3"/>
          <p:cNvSpPr>
            <a:spLocks noGrp="1"/>
          </p:cNvSpPr>
          <p:nvPr>
            <p:ph type="sldNum" sz="quarter" idx="10"/>
          </p:nvPr>
        </p:nvSpPr>
        <p:spPr/>
        <p:txBody>
          <a:bodyPr/>
          <a:lstStyle/>
          <a:p>
            <a:fld id="{C91E950B-F458-354F-BE3A-215FB82C404C}" type="slidenum">
              <a:rPr lang="en-US" smtClean="0"/>
              <a:pPr/>
              <a:t>32</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cover up the estimates</a:t>
            </a:r>
          </a:p>
          <a:p>
            <a:pPr>
              <a:buFont typeface="Arial" pitchFamily="34" charset="0"/>
              <a:buChar char="•"/>
            </a:pPr>
            <a:r>
              <a:rPr lang="en-US" baseline="0" dirty="0" smtClean="0"/>
              <a:t>We take a random sample of cards and lay them out</a:t>
            </a:r>
          </a:p>
          <a:p>
            <a:pPr>
              <a:buFont typeface="Arial" pitchFamily="34" charset="0"/>
              <a:buChar char="•"/>
            </a:pPr>
            <a:r>
              <a:rPr lang="en-US" baseline="0" dirty="0" smtClean="0"/>
              <a:t>We ask the developers which cards they feel could be done in 1 iteration</a:t>
            </a:r>
          </a:p>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endParaRPr lang="en-US" baseline="0" dirty="0" smtClean="0"/>
          </a:p>
          <a:p>
            <a:endParaRPr lang="en-US" baseline="0" dirty="0" smtClean="0"/>
          </a:p>
          <a:p>
            <a:r>
              <a:rPr lang="en-US" baseline="0" dirty="0" smtClean="0"/>
              <a:t>The team now examines all the stories and chooses a set to answer the question “Pick a set of stories that you think you can get done in one iteration.”  The idea is to pick just enough stories to fill an iteration, without overfilling it.</a:t>
            </a:r>
          </a:p>
          <a:p>
            <a:endParaRPr lang="en-US" baseline="0" dirty="0" smtClean="0"/>
          </a:p>
          <a:p>
            <a:r>
              <a:rPr lang="en-US" baseline="0" dirty="0" smtClean="0"/>
              <a:t>Once the team has picked some stories… [CLICK] pause [NEXT SLIDE]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pPr>
              <a:buFont typeface="Arial" pitchFamily="34" charset="0"/>
              <a:buChar char="•"/>
            </a:pPr>
            <a:r>
              <a:rPr lang="en-US" baseline="0" dirty="0" smtClean="0"/>
              <a:t>Gives us a starting point </a:t>
            </a:r>
          </a:p>
          <a:p>
            <a:pPr>
              <a:buFont typeface="Arial" pitchFamily="34" charset="0"/>
              <a:buChar char="•"/>
            </a:pPr>
            <a:r>
              <a:rPr lang="en-US" baseline="0" dirty="0" smtClean="0"/>
              <a:t>Adjusted throughout the project</a:t>
            </a:r>
          </a:p>
          <a:p>
            <a:pPr>
              <a:buFont typeface="Arial" pitchFamily="34" charset="0"/>
              <a:buChar char="•"/>
            </a:pPr>
            <a:r>
              <a:rPr lang="en-US" baseline="0" dirty="0" smtClean="0"/>
              <a:t>Assume lower velocity at the beginning of a project</a:t>
            </a:r>
          </a:p>
          <a:p>
            <a:pPr>
              <a:buFont typeface="Arial" pitchFamily="34" charset="0"/>
              <a:buChar char="•"/>
            </a:pPr>
            <a:r>
              <a:rPr lang="en-US" baseline="0" dirty="0" smtClean="0"/>
              <a:t>Team needs to </a:t>
            </a:r>
            <a:r>
              <a:rPr lang="en-US" baseline="0" dirty="0" err="1" smtClean="0"/>
              <a:t>jel</a:t>
            </a:r>
            <a:endParaRPr lang="en-US" baseline="0" dirty="0" smtClean="0"/>
          </a:p>
          <a:p>
            <a:pPr>
              <a:buFont typeface="Arial" pitchFamily="34" charset="0"/>
              <a:buChar char="•"/>
            </a:pPr>
            <a:r>
              <a:rPr lang="en-US" baseline="0" dirty="0" smtClean="0"/>
              <a:t>Things the impact velocity</a:t>
            </a:r>
          </a:p>
          <a:p>
            <a:pPr lvl="1">
              <a:buFont typeface="Arial" pitchFamily="34" charset="0"/>
              <a:buChar char="•"/>
            </a:pPr>
            <a:r>
              <a:rPr lang="en-US" baseline="0" dirty="0" smtClean="0"/>
              <a:t>Technology</a:t>
            </a:r>
          </a:p>
          <a:p>
            <a:pPr lvl="1">
              <a:buFont typeface="Arial" pitchFamily="34" charset="0"/>
              <a:buChar char="•"/>
            </a:pPr>
            <a:r>
              <a:rPr lang="en-US" baseline="0" dirty="0" smtClean="0"/>
              <a:t>Delivery model</a:t>
            </a:r>
          </a:p>
          <a:p>
            <a:pPr lvl="1">
              <a:buFont typeface="Arial" pitchFamily="34" charset="0"/>
              <a:buChar char="•"/>
            </a:pPr>
            <a:r>
              <a:rPr lang="en-US" baseline="0" dirty="0" smtClean="0"/>
              <a:t>Team size</a:t>
            </a:r>
          </a:p>
          <a:p>
            <a:pPr lvl="1">
              <a:buFont typeface="Arial" pitchFamily="34" charset="0"/>
              <a:buChar char="•"/>
            </a:pPr>
            <a:r>
              <a:rPr lang="en-US" baseline="0" dirty="0" smtClean="0"/>
              <a:t>Full time/part time </a:t>
            </a:r>
            <a:r>
              <a:rPr lang="en-US" baseline="0" dirty="0" err="1" smtClean="0"/>
              <a:t>devs</a:t>
            </a:r>
            <a:endParaRPr lang="en-US" baseline="0" dirty="0" smtClean="0"/>
          </a:p>
          <a:p>
            <a:pPr lvl="1">
              <a:buFont typeface="Arial" pitchFamily="34" charset="0"/>
              <a:buChar char="•"/>
            </a:pPr>
            <a:endParaRPr lang="en-US" baseline="0" dirty="0" smtClean="0"/>
          </a:p>
          <a:p>
            <a:endParaRPr lang="en-US" baseline="0" dirty="0" smtClean="0"/>
          </a:p>
          <a:p>
            <a:r>
              <a:rPr lang="en-US" baseline="0" dirty="0" smtClean="0"/>
              <a:t>----------------------------------------------------------------------------------------------------------</a:t>
            </a:r>
          </a:p>
          <a:p>
            <a:r>
              <a:rPr lang="en-US" baseline="0" dirty="0" smtClean="0"/>
              <a:t>… we reveal the estimates [CLICK] and total them up. [CLICK]</a:t>
            </a:r>
          </a:p>
          <a:p>
            <a:endParaRPr lang="en-US" baseline="0" dirty="0" smtClean="0"/>
          </a:p>
          <a:p>
            <a:r>
              <a:rPr lang="en-US" baseline="0" dirty="0" smtClean="0"/>
              <a:t>We then repeat this process two more times, getting the team’s best guesses [CLICK], and we average all three rounds [CLICK].</a:t>
            </a:r>
          </a:p>
          <a:p>
            <a:endParaRPr lang="en-US" baseline="0" dirty="0" smtClean="0"/>
          </a:p>
          <a:p>
            <a:r>
              <a:rPr lang="en-US" baseline="0" dirty="0" smtClean="0"/>
              <a:t>The resulting number – nine in this example – gives us our initial, raw velocity.  [CLICK] We’ll use this number to determine how much work we think we can get done in our first few iterations.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iteration length here</a:t>
            </a:r>
          </a:p>
          <a:p>
            <a:r>
              <a:rPr lang="en-US" baseline="0" dirty="0" smtClean="0"/>
              <a:t>Are we estimating for a pair, for the entire team, for a single person?</a:t>
            </a:r>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35</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400" b="1" dirty="0"/>
              <a:t>Insert activity here</a:t>
            </a:r>
          </a:p>
          <a:p>
            <a:endParaRPr lang="en-US" sz="1400" b="1" dirty="0"/>
          </a:p>
          <a:p>
            <a:r>
              <a:rPr lang="en-US" sz="1400" b="1" dirty="0"/>
              <a:t>Without activity:</a:t>
            </a:r>
          </a:p>
          <a:p>
            <a:pPr>
              <a:buFontTx/>
              <a:buChar char="•"/>
            </a:pPr>
            <a:endParaRPr lang="en-AU" sz="1400" dirty="0">
              <a:latin typeface="Arial" charset="0"/>
            </a:endParaRPr>
          </a:p>
          <a:p>
            <a:pPr>
              <a:buFontTx/>
              <a:buNone/>
            </a:pPr>
            <a:r>
              <a:rPr lang="en-AU" sz="1400" b="1" dirty="0">
                <a:latin typeface="Arial" charset="0"/>
              </a:rPr>
              <a:t>Low: 1 min</a:t>
            </a:r>
          </a:p>
          <a:p>
            <a:pPr>
              <a:buFontTx/>
              <a:buNone/>
            </a:pPr>
            <a:r>
              <a:rPr lang="en-AU" sz="1400" b="1" dirty="0">
                <a:latin typeface="Arial" charset="0"/>
              </a:rPr>
              <a:t>High: 3 min</a:t>
            </a:r>
          </a:p>
          <a:p>
            <a:endParaRPr lang="en-AU" sz="1400" dirty="0">
              <a:latin typeface="Arial" charset="0"/>
            </a:endParaRPr>
          </a:p>
          <a:p>
            <a:endParaRPr lang="en-US" sz="1400" b="1"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37</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Need to answer the questions of:</a:t>
            </a:r>
          </a:p>
          <a:p>
            <a:pPr>
              <a:buFont typeface="Arial"/>
              <a:buChar char="•"/>
            </a:pPr>
            <a:r>
              <a:rPr lang="en-US" dirty="0"/>
              <a:t> How long will it take?</a:t>
            </a:r>
          </a:p>
          <a:p>
            <a:pPr>
              <a:buFont typeface="Arial"/>
              <a:buChar char="•"/>
            </a:pPr>
            <a:r>
              <a:rPr lang="en-US" dirty="0"/>
              <a:t> How much will it cost?</a:t>
            </a:r>
            <a:endParaRPr lang="en-US" sz="1100" dirty="0"/>
          </a:p>
          <a:p>
            <a:endParaRPr lang="en-US" dirty="0" smtClean="0"/>
          </a:p>
          <a:p>
            <a:r>
              <a:rPr lang="en-US" dirty="0" smtClean="0"/>
              <a:t>Other things</a:t>
            </a:r>
            <a:r>
              <a:rPr lang="en-US" baseline="0" dirty="0" smtClean="0"/>
              <a:t> can impact velocity, like ramp up, scheduled absences, etc, and should be factored in the plan</a:t>
            </a:r>
          </a:p>
          <a:p>
            <a:endParaRPr lang="en-US" b="1" dirty="0" smtClean="0"/>
          </a:p>
          <a:p>
            <a:r>
              <a:rPr lang="en-US" b="1" dirty="0" smtClean="0"/>
              <a:t>Low: 1</a:t>
            </a:r>
            <a:r>
              <a:rPr lang="en-US" b="1" baseline="0" dirty="0" smtClean="0"/>
              <a:t> min</a:t>
            </a:r>
          </a:p>
          <a:p>
            <a:r>
              <a:rPr lang="en-US" b="1" baseline="0" dirty="0" smtClean="0"/>
              <a:t>High: 3 min</a:t>
            </a:r>
            <a:endParaRPr lang="en-US" b="1" dirty="0" smtClean="0"/>
          </a:p>
          <a:p>
            <a:endParaRPr lang="en-US" dirty="0"/>
          </a:p>
        </p:txBody>
      </p:sp>
      <p:sp>
        <p:nvSpPr>
          <p:cNvPr id="4" name="Slide Number Placeholder 3"/>
          <p:cNvSpPr>
            <a:spLocks noGrp="1"/>
          </p:cNvSpPr>
          <p:nvPr>
            <p:ph type="sldNum" sz="quarter" idx="10"/>
          </p:nvPr>
        </p:nvSpPr>
        <p:spPr/>
        <p:txBody>
          <a:bodyPr/>
          <a:lstStyle/>
          <a:p>
            <a:fld id="{7A82CE06-0A67-43D7-AFAF-160C90F8853E}" type="slidenum">
              <a:rPr lang="en-US" smtClean="0"/>
              <a:pPr/>
              <a:t>39</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iteration length here</a:t>
            </a:r>
          </a:p>
          <a:p>
            <a:r>
              <a:rPr lang="en-US" baseline="0" dirty="0" smtClean="0"/>
              <a:t>Are we estimating for a pair, for the entire team, for a single person?</a:t>
            </a:r>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41</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48</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81200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Accuracy – degree of closeness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Precision – reproducibility</a:t>
            </a:r>
            <a:r>
              <a:rPr lang="en-US" sz="1200" b="0" kern="1200" baseline="0" dirty="0" smtClean="0">
                <a:solidFill>
                  <a:schemeClr val="tx1"/>
                </a:solidFill>
                <a:latin typeface="+mn-lt"/>
                <a:ea typeface="ＭＳ Ｐゴシック" pitchFamily="-65" charset="-128"/>
                <a:cs typeface="Arial" charset="0"/>
              </a:rPr>
              <a:t> or repeatability</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Results of calculations or measurements can be: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Accurate but not precise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Precise but not accurate</a:t>
            </a:r>
          </a:p>
          <a:p>
            <a:r>
              <a:rPr lang="en-US" sz="1200" b="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Agile estimation is one of the parts that</a:t>
            </a:r>
            <a:r>
              <a:rPr lang="en-US" baseline="0" dirty="0" smtClean="0"/>
              <a:t> folks new to Agile struggle with. In this section, we’ll dig into the why and the how, and then give you some very specific practices.</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Let’s begin with gaining an understanding of the terms “accuracy” and “precision”.</a:t>
            </a:r>
          </a:p>
          <a:p>
            <a:endParaRPr lang="en-US" sz="1200" b="1" i="1"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From Wikipedia, we get this definition: [CLICK]</a:t>
            </a:r>
          </a:p>
          <a:p>
            <a:endParaRPr lang="en-US" dirty="0" smtClean="0"/>
          </a:p>
          <a:p>
            <a:pPr>
              <a:spcBef>
                <a:spcPts val="600"/>
              </a:spcBef>
              <a:spcAft>
                <a:spcPts val="600"/>
              </a:spcAft>
              <a:buNone/>
            </a:pPr>
            <a:r>
              <a:rPr lang="en-US" sz="1200" dirty="0" smtClean="0"/>
              <a:t>In the fields of science, engineering, industry and statistics, </a:t>
            </a:r>
            <a:r>
              <a:rPr lang="en-US" sz="1200" b="1" dirty="0" smtClean="0"/>
              <a:t>accuracy </a:t>
            </a:r>
            <a:r>
              <a:rPr lang="en-US" sz="1200" dirty="0" smtClean="0"/>
              <a:t>is the degree of closeness of a measured or calculated quantity to its actual (true) value. </a:t>
            </a:r>
          </a:p>
          <a:p>
            <a:pPr>
              <a:spcBef>
                <a:spcPts val="600"/>
              </a:spcBef>
              <a:spcAft>
                <a:spcPts val="600"/>
              </a:spcAft>
              <a:buNone/>
            </a:pPr>
            <a:endParaRPr lang="en-US" sz="1200" dirty="0" smtClean="0"/>
          </a:p>
          <a:p>
            <a:pPr>
              <a:spcBef>
                <a:spcPts val="600"/>
              </a:spcBef>
              <a:spcAft>
                <a:spcPts val="600"/>
              </a:spcAft>
              <a:buNone/>
            </a:pPr>
            <a:r>
              <a:rPr lang="en-US" sz="1200" dirty="0" smtClean="0"/>
              <a:t>Accuracy is closely related to </a:t>
            </a:r>
            <a:r>
              <a:rPr lang="en-US" sz="1200" b="1" dirty="0" smtClean="0"/>
              <a:t>precision</a:t>
            </a:r>
            <a:r>
              <a:rPr lang="en-US" sz="1200" dirty="0" smtClean="0"/>
              <a:t>, also called </a:t>
            </a:r>
            <a:r>
              <a:rPr lang="en-US" sz="1200" b="1" dirty="0" smtClean="0"/>
              <a:t>reproducibility </a:t>
            </a:r>
            <a:r>
              <a:rPr lang="en-US" sz="1200" dirty="0" smtClean="0"/>
              <a:t>or </a:t>
            </a:r>
            <a:r>
              <a:rPr lang="en-US" sz="1200" b="1" dirty="0" smtClean="0"/>
              <a:t>repeatability</a:t>
            </a:r>
            <a:r>
              <a:rPr lang="en-US" sz="1200" dirty="0" smtClean="0"/>
              <a:t>, the degree to which further measurements or calculations show the same or similar results.</a:t>
            </a:r>
          </a:p>
          <a:p>
            <a:pPr>
              <a:spcBef>
                <a:spcPts val="600"/>
              </a:spcBef>
              <a:spcAft>
                <a:spcPts val="600"/>
              </a:spcAft>
              <a:buNone/>
            </a:pPr>
            <a:endParaRPr lang="en-US" sz="1200" dirty="0" smtClean="0"/>
          </a:p>
          <a:p>
            <a:pPr>
              <a:spcBef>
                <a:spcPts val="600"/>
              </a:spcBef>
              <a:spcAft>
                <a:spcPts val="600"/>
              </a:spcAft>
              <a:buNone/>
            </a:pPr>
            <a:r>
              <a:rPr lang="en-US" sz="1200" dirty="0" smtClean="0"/>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2999482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distance from here to the airport?</a:t>
            </a:r>
          </a:p>
          <a:p>
            <a:r>
              <a:rPr lang="en-US" dirty="0" smtClean="0"/>
              <a:t>How long does it take to get there?</a:t>
            </a:r>
          </a:p>
          <a:p>
            <a:r>
              <a:rPr lang="en-US" dirty="0" smtClean="0"/>
              <a:t>Variables – traffic</a:t>
            </a:r>
            <a:r>
              <a:rPr lang="en-US" baseline="0" dirty="0" smtClean="0"/>
              <a:t> conditions, mode of transportation, weather – all make a huge difference in the time it takes to arrive, yet the distance remains constant.</a:t>
            </a:r>
          </a:p>
          <a:p>
            <a:r>
              <a:rPr lang="en-US" baseline="0" dirty="0" smtClean="0"/>
              <a:t>Same with writing software – lots of things affect how long it takes to get to “done” – what are they here? (support, interruptions, meetings, etc.).</a:t>
            </a:r>
          </a:p>
          <a:p>
            <a:r>
              <a:rPr lang="en-US" baseline="0" dirty="0" smtClean="0"/>
              <a:t>So we take a 2-part approach to agile estimating – relative size (effort, complexity) of each story, and how fast we can get work done.</a:t>
            </a:r>
          </a:p>
          <a:p>
            <a:r>
              <a:rPr lang="en-US" baseline="0" dirty="0" smtClean="0"/>
              <a:t>We will look at relative size first.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4</a:t>
            </a:fld>
            <a:endParaRPr lang="en-US"/>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extLst>
      <p:ext uri="{BB962C8B-B14F-4D97-AF65-F5344CB8AC3E}">
        <p14:creationId xmlns:p14="http://schemas.microsoft.com/office/powerpoint/2010/main" val="1137463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1"/>
          <p:cNvSpPr>
            <a:spLocks noGrp="1" noRot="1" noChangeAspect="1" noChangeArrowheads="1"/>
          </p:cNvSpPr>
          <p:nvPr>
            <p:ph type="sldImg"/>
          </p:nvPr>
        </p:nvSpPr>
        <p:spPr>
          <a:solidFill>
            <a:srgbClr val="FFFFFF"/>
          </a:solidFill>
          <a:ln/>
        </p:spPr>
      </p:sp>
      <p:sp>
        <p:nvSpPr>
          <p:cNvPr id="21094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1"/>
          <p:cNvSpPr>
            <a:spLocks noGrp="1" noRot="1" noChangeAspect="1" noChangeArrowheads="1"/>
          </p:cNvSpPr>
          <p:nvPr>
            <p:ph type="sldImg"/>
          </p:nvPr>
        </p:nvSpPr>
        <p:spPr>
          <a:solidFill>
            <a:srgbClr val="FFFFFF"/>
          </a:solidFill>
          <a:ln/>
        </p:spPr>
      </p:sp>
      <p:sp>
        <p:nvSpPr>
          <p:cNvPr id="21299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
          <p:cNvSpPr>
            <a:spLocks noGrp="1" noRot="1" noChangeAspect="1" noChangeArrowheads="1"/>
          </p:cNvSpPr>
          <p:nvPr>
            <p:ph type="sldImg"/>
          </p:nvPr>
        </p:nvSpPr>
        <p:spPr>
          <a:solidFill>
            <a:srgbClr val="FFFFFF"/>
          </a:solidFill>
          <a:ln/>
        </p:spPr>
      </p:sp>
      <p:sp>
        <p:nvSpPr>
          <p:cNvPr id="215043"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1"/>
          <p:cNvSpPr>
            <a:spLocks noGrp="1" noRot="1" noChangeAspect="1" noChangeArrowheads="1"/>
          </p:cNvSpPr>
          <p:nvPr>
            <p:ph type="sldImg"/>
          </p:nvPr>
        </p:nvSpPr>
        <p:spPr>
          <a:solidFill>
            <a:srgbClr val="FFFFFF"/>
          </a:solidFill>
          <a:ln/>
        </p:spPr>
      </p:sp>
      <p:sp>
        <p:nvSpPr>
          <p:cNvPr id="21709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
        <p:nvSpPr>
          <p:cNvPr id="2" name="Date Placeholder 1"/>
          <p:cNvSpPr>
            <a:spLocks noGrp="1"/>
          </p:cNvSpPr>
          <p:nvPr>
            <p:ph type="dt" idx="10"/>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Estimating the Work</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spTree>
    <p:extLst>
      <p:ext uri="{BB962C8B-B14F-4D97-AF65-F5344CB8AC3E}">
        <p14:creationId xmlns:p14="http://schemas.microsoft.com/office/powerpoint/2010/main" val="13480669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5" name="Vertical Text Placeholder 4"/>
          <p:cNvSpPr>
            <a:spLocks noGrp="1"/>
          </p:cNvSpPr>
          <p:nvPr>
            <p:ph type="body" orient="vert" sz="quarter" idx="11" hasCustomPrompt="1"/>
          </p:nvPr>
        </p:nvSpPr>
        <p:spPr>
          <a:xfrm rot="10800000">
            <a:off x="228600" y="1066800"/>
            <a:ext cx="1219200" cy="5329238"/>
          </a:xfrm>
          <a:solidFill>
            <a:schemeClr val="tx1"/>
          </a:solidFill>
          <a:ln w="31750" cap="flat" cmpd="sng" algn="ctr">
            <a:solidFill>
              <a:srgbClr val="FF9900"/>
            </a:solidFill>
            <a:prstDash val="solid"/>
            <a:miter lim="800000"/>
            <a:headEnd type="none" w="med" len="med"/>
            <a:tailEnd type="none" w="med" len="med"/>
          </a:ln>
          <a:effectLst>
            <a:outerShdw blurRad="50800" dist="38100" dir="12900000">
              <a:srgbClr val="000000">
                <a:alpha val="43000"/>
              </a:srgbClr>
            </a:outerShdw>
          </a:effectLst>
        </p:spPr>
        <p:txBody>
          <a:bodyPr vert="eaVert" anchor="ctr"/>
          <a:lstStyle>
            <a:lvl1pPr algn="ctr">
              <a:buNone/>
              <a:defRPr sz="4800" spc="600">
                <a:solidFill>
                  <a:srgbClr val="FF6600"/>
                </a:solidFill>
                <a:effectLst>
                  <a:outerShdw blurRad="50800" dist="38100" dir="3600000">
                    <a:schemeClr val="bg2">
                      <a:lumMod val="60000"/>
                      <a:lumOff val="40000"/>
                      <a:alpha val="43000"/>
                    </a:schemeClr>
                  </a:outerShdw>
                </a:effectLst>
                <a:latin typeface="Arial Rounded MT Bold"/>
                <a:cs typeface="Arial Rounded MT Bold"/>
              </a:defRPr>
            </a:lvl1pPr>
            <a:lvl2pPr>
              <a:buNone/>
              <a:defRPr/>
            </a:lvl2pPr>
            <a:lvl3pPr>
              <a:buNone/>
              <a:defRPr/>
            </a:lvl3pPr>
            <a:lvl4pPr>
              <a:buNone/>
              <a:defRPr/>
            </a:lvl4pPr>
            <a:lvl5pPr>
              <a:buNone/>
              <a:defRPr/>
            </a:lvl5pPr>
          </a:lstStyle>
          <a:p>
            <a:pPr lvl="0"/>
            <a:r>
              <a:rPr lang="en-US" dirty="0" smtClean="0"/>
              <a:t>exercise</a:t>
            </a:r>
            <a:endParaRPr lang="en-US" dirty="0"/>
          </a:p>
        </p:txBody>
      </p:sp>
    </p:spTree>
    <p:extLst>
      <p:ext uri="{BB962C8B-B14F-4D97-AF65-F5344CB8AC3E}">
        <p14:creationId xmlns:p14="http://schemas.microsoft.com/office/powerpoint/2010/main" val="219472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Lst>
  <p:transition xmlns:p14="http://schemas.microsoft.com/office/powerpoint/2010/main" spd="slow">
    <p:fade thruBlk="1"/>
  </p:transition>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27.jpeg"/><Relationship Id="rId9"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Estimating the Work</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227165032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a:xfrm>
            <a:off x="467544" y="0"/>
            <a:ext cx="8229600" cy="1143000"/>
          </a:xfrm>
        </p:spPr>
        <p:txBody>
          <a:bodyPr>
            <a:normAutofit fontScale="90000"/>
          </a:bodyPr>
          <a:lstStyle/>
          <a:p>
            <a:pPr eaLnBrk="1" hangingPunct="1">
              <a:defRPr/>
            </a:pPr>
            <a:r>
              <a:rPr lang="en-US" dirty="0"/>
              <a:t>Agile Estimation: Planning Poker </a:t>
            </a:r>
          </a:p>
        </p:txBody>
      </p:sp>
      <p:pic>
        <p:nvPicPr>
          <p:cNvPr id="218115" name="Picture 1"/>
          <p:cNvPicPr>
            <a:picLocks noChangeAspect="1" noChangeArrowheads="1"/>
          </p:cNvPicPr>
          <p:nvPr/>
        </p:nvPicPr>
        <p:blipFill>
          <a:blip r:embed="rId3"/>
          <a:srcRect/>
          <a:stretch>
            <a:fillRect/>
          </a:stretch>
        </p:blipFill>
        <p:spPr bwMode="auto">
          <a:xfrm>
            <a:off x="1657350" y="882650"/>
            <a:ext cx="5029200" cy="5918200"/>
          </a:xfrm>
          <a:prstGeom prst="rect">
            <a:avLst/>
          </a:prstGeom>
          <a:noFill/>
          <a:ln w="12700" cap="rnd">
            <a:noFill/>
            <a:round/>
            <a:headEnd/>
            <a:tailEnd/>
          </a:ln>
        </p:spPr>
      </p:pic>
    </p:spTree>
    <p:extLst>
      <p:ext uri="{BB962C8B-B14F-4D97-AF65-F5344CB8AC3E}">
        <p14:creationId xmlns:p14="http://schemas.microsoft.com/office/powerpoint/2010/main" val="16137194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US" dirty="0" smtClean="0"/>
              <a:t>Agile Estimation: Planning Poker </a:t>
            </a:r>
            <a:endParaRPr lang="en-US" dirty="0"/>
          </a:p>
        </p:txBody>
      </p:sp>
      <p:grpSp>
        <p:nvGrpSpPr>
          <p:cNvPr id="4" name="Group 3"/>
          <p:cNvGrpSpPr/>
          <p:nvPr/>
        </p:nvGrpSpPr>
        <p:grpSpPr>
          <a:xfrm>
            <a:off x="1219200" y="1371600"/>
            <a:ext cx="6629400" cy="4876800"/>
            <a:chOff x="1885226" y="2209800"/>
            <a:chExt cx="4299403" cy="2653376"/>
          </a:xfrm>
        </p:grpSpPr>
        <p:pic>
          <p:nvPicPr>
            <p:cNvPr id="5" name="Picture 4" descr="1.pdf"/>
            <p:cNvPicPr>
              <a:picLocks noChangeAspect="1"/>
            </p:cNvPicPr>
            <p:nvPr/>
          </p:nvPicPr>
          <p:blipFill>
            <a:blip r:embed="rId3"/>
            <a:stretch>
              <a:fillRect/>
            </a:stretch>
          </p:blipFill>
          <p:spPr>
            <a:xfrm rot="20194890">
              <a:off x="1885226" y="2729576"/>
              <a:ext cx="1524000" cy="2133600"/>
            </a:xfrm>
            <a:prstGeom prst="rect">
              <a:avLst/>
            </a:prstGeom>
            <a:solidFill>
              <a:schemeClr val="bg1"/>
            </a:solidFill>
          </p:spPr>
        </p:pic>
        <p:pic>
          <p:nvPicPr>
            <p:cNvPr id="6" name="Picture 5" descr="2.pdf"/>
            <p:cNvPicPr>
              <a:picLocks noChangeAspect="1"/>
            </p:cNvPicPr>
            <p:nvPr/>
          </p:nvPicPr>
          <p:blipFill>
            <a:blip r:embed="rId4"/>
            <a:stretch>
              <a:fillRect/>
            </a:stretch>
          </p:blipFill>
          <p:spPr>
            <a:xfrm>
              <a:off x="3276600" y="2209800"/>
              <a:ext cx="1524000" cy="2133600"/>
            </a:xfrm>
            <a:prstGeom prst="rect">
              <a:avLst/>
            </a:prstGeom>
            <a:solidFill>
              <a:schemeClr val="bg1"/>
            </a:solidFill>
          </p:spPr>
        </p:pic>
        <p:pic>
          <p:nvPicPr>
            <p:cNvPr id="7" name="Picture 6" descr="8.pdf"/>
            <p:cNvPicPr>
              <a:picLocks noChangeAspect="1"/>
            </p:cNvPicPr>
            <p:nvPr/>
          </p:nvPicPr>
          <p:blipFill>
            <a:blip r:embed="rId5"/>
            <a:stretch>
              <a:fillRect/>
            </a:stretch>
          </p:blipFill>
          <p:spPr>
            <a:xfrm rot="1192207">
              <a:off x="4660629" y="2710084"/>
              <a:ext cx="1524000" cy="2133600"/>
            </a:xfrm>
            <a:prstGeom prst="rect">
              <a:avLst/>
            </a:prstGeom>
            <a:solidFill>
              <a:schemeClr val="bg1"/>
            </a:solidFill>
          </p:spPr>
        </p:pic>
      </p:grpSp>
      <p:sp>
        <p:nvSpPr>
          <p:cNvPr id="3" name="Rectangle 2"/>
          <p:cNvSpPr/>
          <p:nvPr/>
        </p:nvSpPr>
        <p:spPr>
          <a:xfrm>
            <a:off x="251520" y="1052736"/>
            <a:ext cx="8568952" cy="5472608"/>
          </a:xfrm>
          <a:prstGeom prst="rect">
            <a:avLst/>
          </a:prstGeom>
          <a:solidFill>
            <a:schemeClr val="bg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85800" y="1295400"/>
            <a:ext cx="1659429" cy="523220"/>
          </a:xfrm>
          <a:prstGeom prst="rect">
            <a:avLst/>
          </a:prstGeom>
          <a:solidFill>
            <a:srgbClr val="F7B507"/>
          </a:solidFill>
          <a:ln>
            <a:solidFill>
              <a:srgbClr val="FF6600"/>
            </a:solidFill>
          </a:ln>
        </p:spPr>
        <p:txBody>
          <a:bodyPr wrap="none" rtlCol="0">
            <a:spAutoFit/>
          </a:bodyPr>
          <a:lstStyle/>
          <a:p>
            <a:pPr>
              <a:buNone/>
            </a:pPr>
            <a:r>
              <a:rPr lang="en-US" sz="2800" dirty="0" smtClean="0"/>
              <a:t>0 + 1 = </a:t>
            </a:r>
            <a:r>
              <a:rPr lang="en-US" sz="2800" b="1" dirty="0" smtClean="0"/>
              <a:t>1</a:t>
            </a:r>
            <a:endParaRPr lang="en-US" sz="2800" b="1" dirty="0"/>
          </a:p>
        </p:txBody>
      </p:sp>
      <p:sp>
        <p:nvSpPr>
          <p:cNvPr id="9" name="TextBox 8"/>
          <p:cNvSpPr txBox="1"/>
          <p:nvPr/>
        </p:nvSpPr>
        <p:spPr>
          <a:xfrm>
            <a:off x="1295400" y="18288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+ 1 = </a:t>
            </a:r>
            <a:r>
              <a:rPr lang="en-US" sz="2800" b="1" dirty="0" smtClean="0"/>
              <a:t>2</a:t>
            </a:r>
          </a:p>
        </p:txBody>
      </p:sp>
      <p:sp>
        <p:nvSpPr>
          <p:cNvPr id="10" name="TextBox 9"/>
          <p:cNvSpPr txBox="1"/>
          <p:nvPr/>
        </p:nvSpPr>
        <p:spPr>
          <a:xfrm>
            <a:off x="1905000" y="23622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+ 2 = </a:t>
            </a:r>
            <a:r>
              <a:rPr lang="en-US" sz="2800" b="1" dirty="0" smtClean="0"/>
              <a:t>3</a:t>
            </a:r>
          </a:p>
        </p:txBody>
      </p:sp>
      <p:sp>
        <p:nvSpPr>
          <p:cNvPr id="11" name="TextBox 10"/>
          <p:cNvSpPr txBox="1"/>
          <p:nvPr/>
        </p:nvSpPr>
        <p:spPr>
          <a:xfrm>
            <a:off x="2512604" y="29057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2 + 3 = </a:t>
            </a:r>
            <a:r>
              <a:rPr lang="en-US" sz="2800" b="1" dirty="0" smtClean="0"/>
              <a:t>5</a:t>
            </a:r>
          </a:p>
        </p:txBody>
      </p:sp>
      <p:sp>
        <p:nvSpPr>
          <p:cNvPr id="12" name="TextBox 11"/>
          <p:cNvSpPr txBox="1"/>
          <p:nvPr/>
        </p:nvSpPr>
        <p:spPr>
          <a:xfrm>
            <a:off x="3122204" y="34391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3 + 5 = </a:t>
            </a:r>
            <a:r>
              <a:rPr lang="en-US" sz="2800" b="1" dirty="0" smtClean="0"/>
              <a:t>8</a:t>
            </a:r>
          </a:p>
        </p:txBody>
      </p:sp>
      <p:sp>
        <p:nvSpPr>
          <p:cNvPr id="13" name="TextBox 12"/>
          <p:cNvSpPr txBox="1"/>
          <p:nvPr/>
        </p:nvSpPr>
        <p:spPr>
          <a:xfrm>
            <a:off x="3731804" y="3972580"/>
            <a:ext cx="1801895" cy="523220"/>
          </a:xfrm>
          <a:prstGeom prst="rect">
            <a:avLst/>
          </a:prstGeom>
          <a:solidFill>
            <a:srgbClr val="F7B507"/>
          </a:solidFill>
          <a:ln>
            <a:solidFill>
              <a:srgbClr val="FF6600"/>
            </a:solidFill>
          </a:ln>
        </p:spPr>
        <p:txBody>
          <a:bodyPr wrap="none" rtlCol="0">
            <a:spAutoFit/>
          </a:bodyPr>
          <a:lstStyle/>
          <a:p>
            <a:pPr>
              <a:buNone/>
            </a:pPr>
            <a:r>
              <a:rPr lang="en-US" sz="2800" dirty="0" smtClean="0"/>
              <a:t>5 + 8 = </a:t>
            </a:r>
            <a:r>
              <a:rPr lang="en-US" sz="2800" b="1" dirty="0" smtClean="0"/>
              <a:t>13</a:t>
            </a:r>
          </a:p>
        </p:txBody>
      </p:sp>
      <p:sp>
        <p:nvSpPr>
          <p:cNvPr id="14" name="TextBox 13"/>
          <p:cNvSpPr txBox="1"/>
          <p:nvPr/>
        </p:nvSpPr>
        <p:spPr>
          <a:xfrm>
            <a:off x="4294105" y="4505980"/>
            <a:ext cx="2001595" cy="523220"/>
          </a:xfrm>
          <a:prstGeom prst="rect">
            <a:avLst/>
          </a:prstGeom>
          <a:solidFill>
            <a:srgbClr val="F7B507"/>
          </a:solidFill>
          <a:ln>
            <a:solidFill>
              <a:srgbClr val="FF6600"/>
            </a:solidFill>
          </a:ln>
        </p:spPr>
        <p:txBody>
          <a:bodyPr wrap="none" rtlCol="0">
            <a:spAutoFit/>
          </a:bodyPr>
          <a:lstStyle/>
          <a:p>
            <a:pPr>
              <a:buNone/>
            </a:pPr>
            <a:r>
              <a:rPr lang="en-US" sz="2800" dirty="0" smtClean="0"/>
              <a:t>8 + 13 = </a:t>
            </a:r>
            <a:r>
              <a:rPr lang="en-US" sz="2800" b="1" dirty="0" smtClean="0"/>
              <a:t>21</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a:xfrm>
            <a:off x="467544" y="0"/>
            <a:ext cx="8229600" cy="924235"/>
          </a:xfrm>
        </p:spPr>
        <p:txBody>
          <a:bodyPr/>
          <a:lstStyle/>
          <a:p>
            <a:r>
              <a:rPr lang="en-US" dirty="0" smtClean="0"/>
              <a:t>Agile Estimation: Thrown Estimates</a:t>
            </a:r>
            <a:endParaRPr lang="en-US" dirty="0"/>
          </a:p>
        </p:txBody>
      </p:sp>
      <p:sp>
        <p:nvSpPr>
          <p:cNvPr id="8" name="Content Placeholder 7"/>
          <p:cNvSpPr>
            <a:spLocks noGrp="1"/>
          </p:cNvSpPr>
          <p:nvPr>
            <p:ph idx="1"/>
          </p:nvPr>
        </p:nvSpPr>
        <p:spPr>
          <a:xfrm>
            <a:off x="609600" y="996777"/>
            <a:ext cx="8138863" cy="5232797"/>
          </a:xfrm>
        </p:spPr>
        <p:txBody>
          <a:bodyPr/>
          <a:lstStyle/>
          <a:p>
            <a:r>
              <a:rPr lang="en-US" sz="2400" dirty="0" smtClean="0"/>
              <a:t>Like “Rock Paper Scissors”</a:t>
            </a:r>
          </a:p>
          <a:p>
            <a:pPr lvl="1"/>
            <a:r>
              <a:rPr lang="en-US" sz="2400" dirty="0" smtClean="0"/>
              <a:t>Use finger counting</a:t>
            </a:r>
          </a:p>
          <a:p>
            <a:pPr lvl="1"/>
            <a:r>
              <a:rPr lang="en-US" sz="2400" dirty="0" smtClean="0"/>
              <a:t>Everyone “throws” their estimate after a count of 3</a:t>
            </a:r>
          </a:p>
          <a:p>
            <a:pPr lvl="1"/>
            <a:r>
              <a:rPr lang="en-US" sz="2400" dirty="0" smtClean="0"/>
              <a:t>“One, two, three, Throw!”</a:t>
            </a:r>
          </a:p>
          <a:p>
            <a:r>
              <a:rPr lang="en-US" sz="2400" dirty="0" smtClean="0"/>
              <a:t>Can estimate 1, 2, 3, or 5</a:t>
            </a:r>
          </a:p>
          <a:p>
            <a:pPr>
              <a:buNone/>
            </a:pPr>
            <a:endParaRPr lang="en-US" dirty="0"/>
          </a:p>
        </p:txBody>
      </p:sp>
      <p:pic>
        <p:nvPicPr>
          <p:cNvPr id="9" name="Picture 8"/>
          <p:cNvPicPr>
            <a:picLocks noChangeAspect="1"/>
          </p:cNvPicPr>
          <p:nvPr/>
        </p:nvPicPr>
        <p:blipFill>
          <a:blip r:embed="rId3"/>
          <a:stretch>
            <a:fillRect/>
          </a:stretch>
        </p:blipFill>
        <p:spPr>
          <a:xfrm>
            <a:off x="792832" y="4365104"/>
            <a:ext cx="1397000" cy="1524000"/>
          </a:xfrm>
          <a:prstGeom prst="rect">
            <a:avLst/>
          </a:prstGeom>
        </p:spPr>
      </p:pic>
      <p:pic>
        <p:nvPicPr>
          <p:cNvPr id="10" name="Picture 9"/>
          <p:cNvPicPr>
            <a:picLocks noChangeAspect="1"/>
          </p:cNvPicPr>
          <p:nvPr/>
        </p:nvPicPr>
        <p:blipFill>
          <a:blip r:embed="rId4"/>
          <a:stretch>
            <a:fillRect/>
          </a:stretch>
        </p:blipFill>
        <p:spPr>
          <a:xfrm>
            <a:off x="2469232" y="4365104"/>
            <a:ext cx="1460500" cy="1524000"/>
          </a:xfrm>
          <a:prstGeom prst="rect">
            <a:avLst/>
          </a:prstGeom>
        </p:spPr>
      </p:pic>
      <p:pic>
        <p:nvPicPr>
          <p:cNvPr id="11" name="Picture 10"/>
          <p:cNvPicPr>
            <a:picLocks noChangeAspect="1"/>
          </p:cNvPicPr>
          <p:nvPr/>
        </p:nvPicPr>
        <p:blipFill>
          <a:blip r:embed="rId5"/>
          <a:stretch>
            <a:fillRect/>
          </a:stretch>
        </p:blipFill>
        <p:spPr>
          <a:xfrm>
            <a:off x="4374232" y="4365104"/>
            <a:ext cx="1460500" cy="1524000"/>
          </a:xfrm>
          <a:prstGeom prst="rect">
            <a:avLst/>
          </a:prstGeom>
        </p:spPr>
      </p:pic>
      <p:pic>
        <p:nvPicPr>
          <p:cNvPr id="12" name="Picture 11"/>
          <p:cNvPicPr>
            <a:picLocks noChangeAspect="1"/>
          </p:cNvPicPr>
          <p:nvPr/>
        </p:nvPicPr>
        <p:blipFill>
          <a:blip r:embed="rId6"/>
          <a:stretch>
            <a:fillRect/>
          </a:stretch>
        </p:blipFill>
        <p:spPr>
          <a:xfrm>
            <a:off x="6660232" y="4365104"/>
            <a:ext cx="1524000" cy="1397000"/>
          </a:xfrm>
          <a:prstGeom prst="rect">
            <a:avLst/>
          </a:prstGeom>
        </p:spPr>
      </p:pic>
      <p:sp>
        <p:nvSpPr>
          <p:cNvPr id="13" name="TextBox 12"/>
          <p:cNvSpPr txBox="1"/>
          <p:nvPr/>
        </p:nvSpPr>
        <p:spPr>
          <a:xfrm>
            <a:off x="990600" y="3886200"/>
            <a:ext cx="327308"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14" name="TextBox 13"/>
          <p:cNvSpPr txBox="1"/>
          <p:nvPr/>
        </p:nvSpPr>
        <p:spPr>
          <a:xfrm>
            <a:off x="2590800" y="3886200"/>
            <a:ext cx="327308"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15" name="TextBox 14"/>
          <p:cNvSpPr txBox="1"/>
          <p:nvPr/>
        </p:nvSpPr>
        <p:spPr>
          <a:xfrm>
            <a:off x="4572000" y="3886200"/>
            <a:ext cx="327308"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16" name="TextBox 15"/>
          <p:cNvSpPr txBox="1"/>
          <p:nvPr/>
        </p:nvSpPr>
        <p:spPr>
          <a:xfrm>
            <a:off x="6858000" y="3886200"/>
            <a:ext cx="327308"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
        <p:nvSpPr>
          <p:cNvPr id="17" name="Rectangle 16"/>
          <p:cNvSpPr/>
          <p:nvPr/>
        </p:nvSpPr>
        <p:spPr>
          <a:xfrm>
            <a:off x="3131840" y="6093296"/>
            <a:ext cx="7848600" cy="400110"/>
          </a:xfrm>
          <a:prstGeom prst="rect">
            <a:avLst/>
          </a:prstGeom>
        </p:spPr>
        <p:txBody>
          <a:bodyPr wrap="square">
            <a:spAutoFit/>
          </a:bodyPr>
          <a:lstStyle/>
          <a:p>
            <a:pPr>
              <a:buNone/>
            </a:pPr>
            <a:r>
              <a:rPr lang="en-US" dirty="0" smtClean="0">
                <a:latin typeface="Arial"/>
                <a:cs typeface="Arial"/>
              </a:rPr>
              <a:t>http://</a:t>
            </a:r>
            <a:r>
              <a:rPr lang="en-US" dirty="0" err="1" smtClean="0">
                <a:latin typeface="Arial"/>
                <a:cs typeface="Arial"/>
              </a:rPr>
              <a:t>martinfowler.com/bliki/ThrownEstimate.html</a:t>
            </a:r>
            <a:endParaRPr lang="en-US" dirty="0">
              <a:latin typeface="Arial"/>
              <a:cs typeface="Arial"/>
            </a:endParaRPr>
          </a:p>
        </p:txBody>
      </p:sp>
    </p:spTree>
    <p:extLst>
      <p:ext uri="{BB962C8B-B14F-4D97-AF65-F5344CB8AC3E}">
        <p14:creationId xmlns:p14="http://schemas.microsoft.com/office/powerpoint/2010/main" val="17540645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24235"/>
          </a:xfrm>
        </p:spPr>
        <p:txBody>
          <a:bodyPr/>
          <a:lstStyle/>
          <a:p>
            <a:r>
              <a:rPr lang="en-US" dirty="0" smtClean="0"/>
              <a:t>Agile Estimation: Thrown Estimates</a:t>
            </a:r>
            <a:endParaRPr lang="en-US" dirty="0"/>
          </a:p>
        </p:txBody>
      </p:sp>
      <p:pic>
        <p:nvPicPr>
          <p:cNvPr id="4" name="Picture 3" descr="IMG_0413.JPG"/>
          <p:cNvPicPr>
            <a:picLocks noChangeAspect="1"/>
          </p:cNvPicPr>
          <p:nvPr/>
        </p:nvPicPr>
        <p:blipFill>
          <a:blip r:embed="rId2"/>
          <a:srcRect l="39763" t="27859" r="12988" b="21533"/>
          <a:stretch>
            <a:fillRect/>
          </a:stretch>
        </p:blipFill>
        <p:spPr>
          <a:xfrm>
            <a:off x="539552" y="1009531"/>
            <a:ext cx="1764196" cy="1411357"/>
          </a:xfrm>
          <a:prstGeom prst="rect">
            <a:avLst/>
          </a:prstGeom>
        </p:spPr>
      </p:pic>
      <p:pic>
        <p:nvPicPr>
          <p:cNvPr id="5" name="Picture 4" descr="IMG_0414.JPG"/>
          <p:cNvPicPr>
            <a:picLocks noChangeAspect="1"/>
          </p:cNvPicPr>
          <p:nvPr/>
        </p:nvPicPr>
        <p:blipFill>
          <a:blip r:embed="rId3"/>
          <a:srcRect l="35038" t="27859" r="9838" b="5718"/>
          <a:stretch>
            <a:fillRect/>
          </a:stretch>
        </p:blipFill>
        <p:spPr>
          <a:xfrm>
            <a:off x="2699792" y="966326"/>
            <a:ext cx="1616180" cy="1454562"/>
          </a:xfrm>
          <a:prstGeom prst="rect">
            <a:avLst/>
          </a:prstGeom>
        </p:spPr>
      </p:pic>
      <p:pic>
        <p:nvPicPr>
          <p:cNvPr id="6" name="Picture 5" descr="IMG_0415.JPG"/>
          <p:cNvPicPr>
            <a:picLocks noChangeAspect="1"/>
          </p:cNvPicPr>
          <p:nvPr/>
        </p:nvPicPr>
        <p:blipFill>
          <a:blip r:embed="rId4"/>
          <a:srcRect l="27950" t="22588" r="16138" b="6773"/>
          <a:stretch>
            <a:fillRect/>
          </a:stretch>
        </p:blipFill>
        <p:spPr>
          <a:xfrm>
            <a:off x="5076056" y="980728"/>
            <a:ext cx="1526140" cy="1440160"/>
          </a:xfrm>
          <a:prstGeom prst="rect">
            <a:avLst/>
          </a:prstGeom>
        </p:spPr>
      </p:pic>
      <p:pic>
        <p:nvPicPr>
          <p:cNvPr id="7" name="Picture 6" descr="IMG_0416.JPG"/>
          <p:cNvPicPr>
            <a:picLocks noChangeAspect="1"/>
          </p:cNvPicPr>
          <p:nvPr/>
        </p:nvPicPr>
        <p:blipFill>
          <a:blip r:embed="rId5"/>
          <a:srcRect l="26375" t="25751" r="18500" b="6773"/>
          <a:stretch>
            <a:fillRect/>
          </a:stretch>
        </p:blipFill>
        <p:spPr>
          <a:xfrm>
            <a:off x="7236296" y="980728"/>
            <a:ext cx="1575175" cy="1440160"/>
          </a:xfrm>
          <a:prstGeom prst="rect">
            <a:avLst/>
          </a:prstGeom>
        </p:spPr>
      </p:pic>
      <p:pic>
        <p:nvPicPr>
          <p:cNvPr id="8" name="Picture 7" descr="IMG_0417.JPG"/>
          <p:cNvPicPr>
            <a:picLocks noChangeAspect="1"/>
          </p:cNvPicPr>
          <p:nvPr/>
        </p:nvPicPr>
        <p:blipFill>
          <a:blip r:embed="rId6"/>
          <a:srcRect l="20863" t="22588" r="17713" b="4664"/>
          <a:stretch>
            <a:fillRect/>
          </a:stretch>
        </p:blipFill>
        <p:spPr>
          <a:xfrm>
            <a:off x="683568" y="3645024"/>
            <a:ext cx="1656184" cy="1465086"/>
          </a:xfrm>
          <a:prstGeom prst="rect">
            <a:avLst/>
          </a:prstGeom>
        </p:spPr>
      </p:pic>
      <p:pic>
        <p:nvPicPr>
          <p:cNvPr id="9" name="Picture 8" descr="IMG_0418.JPG"/>
          <p:cNvPicPr>
            <a:picLocks noChangeAspect="1"/>
          </p:cNvPicPr>
          <p:nvPr/>
        </p:nvPicPr>
        <p:blipFill>
          <a:blip r:embed="rId7"/>
          <a:srcRect l="25588" t="5718" r="13775" b="-207"/>
          <a:stretch>
            <a:fillRect/>
          </a:stretch>
        </p:blipFill>
        <p:spPr>
          <a:xfrm>
            <a:off x="2915816" y="3645024"/>
            <a:ext cx="1422971" cy="1656184"/>
          </a:xfrm>
          <a:prstGeom prst="rect">
            <a:avLst/>
          </a:prstGeom>
        </p:spPr>
      </p:pic>
      <p:pic>
        <p:nvPicPr>
          <p:cNvPr id="10" name="Picture 9" descr="IMG_0420.JPG"/>
          <p:cNvPicPr>
            <a:picLocks noChangeAspect="1"/>
          </p:cNvPicPr>
          <p:nvPr/>
        </p:nvPicPr>
        <p:blipFill>
          <a:blip r:embed="rId8"/>
          <a:srcRect l="27950" r="20075" b="4664"/>
          <a:stretch>
            <a:fillRect/>
          </a:stretch>
        </p:blipFill>
        <p:spPr>
          <a:xfrm>
            <a:off x="5148064" y="3645024"/>
            <a:ext cx="1208843" cy="1656184"/>
          </a:xfrm>
          <a:prstGeom prst="rect">
            <a:avLst/>
          </a:prstGeom>
        </p:spPr>
      </p:pic>
      <p:pic>
        <p:nvPicPr>
          <p:cNvPr id="11" name="Picture 10" descr="IMG_0421.JPG"/>
          <p:cNvPicPr>
            <a:picLocks noChangeAspect="1"/>
          </p:cNvPicPr>
          <p:nvPr/>
        </p:nvPicPr>
        <p:blipFill>
          <a:blip r:embed="rId9"/>
          <a:srcRect l="35038" t="27859" r="27950" b="28914"/>
          <a:stretch>
            <a:fillRect/>
          </a:stretch>
        </p:blipFill>
        <p:spPr>
          <a:xfrm>
            <a:off x="6876256" y="3789040"/>
            <a:ext cx="1403278" cy="1224136"/>
          </a:xfrm>
          <a:prstGeom prst="rect">
            <a:avLst/>
          </a:prstGeom>
        </p:spPr>
      </p:pic>
      <p:sp>
        <p:nvSpPr>
          <p:cNvPr id="12" name="TextBox 11"/>
          <p:cNvSpPr txBox="1"/>
          <p:nvPr/>
        </p:nvSpPr>
        <p:spPr>
          <a:xfrm>
            <a:off x="1043608" y="2564904"/>
            <a:ext cx="720080" cy="400110"/>
          </a:xfrm>
          <a:prstGeom prst="rect">
            <a:avLst/>
          </a:prstGeom>
          <a:noFill/>
        </p:spPr>
        <p:txBody>
          <a:bodyPr wrap="square" rtlCol="0">
            <a:spAutoFit/>
          </a:bodyPr>
          <a:lstStyle/>
          <a:p>
            <a:pPr>
              <a:buNone/>
            </a:pPr>
            <a:r>
              <a:rPr lang="en-US" dirty="0" smtClean="0"/>
              <a:t>Zero</a:t>
            </a:r>
            <a:endParaRPr lang="en-US" dirty="0"/>
          </a:p>
        </p:txBody>
      </p:sp>
      <p:sp>
        <p:nvSpPr>
          <p:cNvPr id="13" name="TextBox 12"/>
          <p:cNvSpPr txBox="1"/>
          <p:nvPr/>
        </p:nvSpPr>
        <p:spPr>
          <a:xfrm>
            <a:off x="3131840" y="2564904"/>
            <a:ext cx="504056" cy="400110"/>
          </a:xfrm>
          <a:prstGeom prst="rect">
            <a:avLst/>
          </a:prstGeom>
          <a:noFill/>
        </p:spPr>
        <p:txBody>
          <a:bodyPr wrap="square" rtlCol="0">
            <a:spAutoFit/>
          </a:bodyPr>
          <a:lstStyle/>
          <a:p>
            <a:pPr>
              <a:buNone/>
            </a:pPr>
            <a:r>
              <a:rPr lang="en-US" dirty="0" smtClean="0"/>
              <a:t>1</a:t>
            </a:r>
            <a:endParaRPr lang="en-US" dirty="0"/>
          </a:p>
        </p:txBody>
      </p:sp>
      <p:sp>
        <p:nvSpPr>
          <p:cNvPr id="14" name="TextBox 13"/>
          <p:cNvSpPr txBox="1"/>
          <p:nvPr/>
        </p:nvSpPr>
        <p:spPr>
          <a:xfrm>
            <a:off x="5076056" y="2564904"/>
            <a:ext cx="864096" cy="400110"/>
          </a:xfrm>
          <a:prstGeom prst="rect">
            <a:avLst/>
          </a:prstGeom>
          <a:noFill/>
        </p:spPr>
        <p:txBody>
          <a:bodyPr wrap="square" rtlCol="0">
            <a:spAutoFit/>
          </a:bodyPr>
          <a:lstStyle/>
          <a:p>
            <a:pPr>
              <a:buNone/>
            </a:pPr>
            <a:r>
              <a:rPr lang="en-US" dirty="0" smtClean="0"/>
              <a:t>2</a:t>
            </a:r>
            <a:endParaRPr lang="en-US" dirty="0"/>
          </a:p>
        </p:txBody>
      </p:sp>
      <p:sp>
        <p:nvSpPr>
          <p:cNvPr id="15" name="TextBox 14"/>
          <p:cNvSpPr txBox="1"/>
          <p:nvPr/>
        </p:nvSpPr>
        <p:spPr>
          <a:xfrm>
            <a:off x="7524328" y="2564904"/>
            <a:ext cx="792088" cy="400110"/>
          </a:xfrm>
          <a:prstGeom prst="rect">
            <a:avLst/>
          </a:prstGeom>
          <a:noFill/>
        </p:spPr>
        <p:txBody>
          <a:bodyPr wrap="square" rtlCol="0">
            <a:spAutoFit/>
          </a:bodyPr>
          <a:lstStyle/>
          <a:p>
            <a:pPr>
              <a:buNone/>
            </a:pPr>
            <a:r>
              <a:rPr lang="en-US" dirty="0" smtClean="0"/>
              <a:t>3</a:t>
            </a:r>
            <a:endParaRPr lang="en-US" dirty="0"/>
          </a:p>
        </p:txBody>
      </p:sp>
      <p:sp>
        <p:nvSpPr>
          <p:cNvPr id="16" name="TextBox 15"/>
          <p:cNvSpPr txBox="1"/>
          <p:nvPr/>
        </p:nvSpPr>
        <p:spPr>
          <a:xfrm>
            <a:off x="1259632" y="5445224"/>
            <a:ext cx="864096" cy="400110"/>
          </a:xfrm>
          <a:prstGeom prst="rect">
            <a:avLst/>
          </a:prstGeom>
          <a:noFill/>
        </p:spPr>
        <p:txBody>
          <a:bodyPr wrap="square" rtlCol="0">
            <a:spAutoFit/>
          </a:bodyPr>
          <a:lstStyle/>
          <a:p>
            <a:pPr>
              <a:buNone/>
            </a:pPr>
            <a:r>
              <a:rPr lang="en-US" dirty="0" smtClean="0"/>
              <a:t>5</a:t>
            </a:r>
            <a:endParaRPr lang="en-US" dirty="0"/>
          </a:p>
        </p:txBody>
      </p:sp>
      <p:sp>
        <p:nvSpPr>
          <p:cNvPr id="17" name="TextBox 16"/>
          <p:cNvSpPr txBox="1"/>
          <p:nvPr/>
        </p:nvSpPr>
        <p:spPr>
          <a:xfrm>
            <a:off x="3347864" y="5445224"/>
            <a:ext cx="792088" cy="400110"/>
          </a:xfrm>
          <a:prstGeom prst="rect">
            <a:avLst/>
          </a:prstGeom>
          <a:noFill/>
        </p:spPr>
        <p:txBody>
          <a:bodyPr wrap="square" rtlCol="0">
            <a:spAutoFit/>
          </a:bodyPr>
          <a:lstStyle/>
          <a:p>
            <a:pPr>
              <a:buNone/>
            </a:pPr>
            <a:r>
              <a:rPr lang="en-US" dirty="0" smtClean="0"/>
              <a:t>8</a:t>
            </a:r>
            <a:endParaRPr lang="en-US" dirty="0"/>
          </a:p>
        </p:txBody>
      </p:sp>
      <p:sp>
        <p:nvSpPr>
          <p:cNvPr id="18" name="TextBox 17"/>
          <p:cNvSpPr txBox="1"/>
          <p:nvPr/>
        </p:nvSpPr>
        <p:spPr>
          <a:xfrm>
            <a:off x="5508104" y="5445224"/>
            <a:ext cx="864096" cy="400110"/>
          </a:xfrm>
          <a:prstGeom prst="rect">
            <a:avLst/>
          </a:prstGeom>
          <a:noFill/>
        </p:spPr>
        <p:txBody>
          <a:bodyPr wrap="square" rtlCol="0">
            <a:spAutoFit/>
          </a:bodyPr>
          <a:lstStyle/>
          <a:p>
            <a:pPr>
              <a:buNone/>
            </a:pPr>
            <a:r>
              <a:rPr lang="en-US" dirty="0" smtClean="0"/>
              <a:t>10</a:t>
            </a:r>
            <a:endParaRPr lang="en-US" dirty="0"/>
          </a:p>
        </p:txBody>
      </p:sp>
      <p:sp>
        <p:nvSpPr>
          <p:cNvPr id="19" name="TextBox 18"/>
          <p:cNvSpPr txBox="1"/>
          <p:nvPr/>
        </p:nvSpPr>
        <p:spPr>
          <a:xfrm>
            <a:off x="7092280" y="5445224"/>
            <a:ext cx="1008112" cy="707886"/>
          </a:xfrm>
          <a:prstGeom prst="rect">
            <a:avLst/>
          </a:prstGeom>
          <a:noFill/>
        </p:spPr>
        <p:txBody>
          <a:bodyPr wrap="square" rtlCol="0">
            <a:spAutoFit/>
          </a:bodyPr>
          <a:lstStyle/>
          <a:p>
            <a:pPr>
              <a:buNone/>
            </a:pPr>
            <a:r>
              <a:rPr lang="en-US" dirty="0" smtClean="0"/>
              <a:t>Don’t know</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3" name="Content Placeholder 2"/>
          <p:cNvSpPr>
            <a:spLocks noGrp="1"/>
          </p:cNvSpPr>
          <p:nvPr>
            <p:ph idx="1"/>
          </p:nvPr>
        </p:nvSpPr>
        <p:spPr/>
        <p:txBody>
          <a:bodyPr/>
          <a:lstStyle/>
          <a:p>
            <a:r>
              <a:rPr lang="en-US" dirty="0" smtClean="0"/>
              <a:t>10 </a:t>
            </a:r>
            <a:r>
              <a:rPr lang="en-US" dirty="0"/>
              <a:t>often means “too big” or “too many unknowns”</a:t>
            </a:r>
          </a:p>
          <a:p>
            <a:pPr lvl="1"/>
            <a:r>
              <a:rPr lang="en-US" dirty="0"/>
              <a:t>Discuss the unknowns</a:t>
            </a:r>
          </a:p>
          <a:p>
            <a:pPr lvl="1"/>
            <a:r>
              <a:rPr lang="en-US" dirty="0"/>
              <a:t>Individuals without much knowledge can abstain</a:t>
            </a:r>
          </a:p>
          <a:p>
            <a:pPr lvl="1"/>
            <a:r>
              <a:rPr lang="en-US" dirty="0"/>
              <a:t>Re-throw</a:t>
            </a:r>
          </a:p>
          <a:p>
            <a:endParaRPr lang="en-US" dirty="0"/>
          </a:p>
          <a:p>
            <a:endParaRPr lang="en-US" dirty="0"/>
          </a:p>
          <a:p>
            <a:endParaRPr lang="en-US" dirty="0"/>
          </a:p>
        </p:txBody>
      </p:sp>
      <p:pic>
        <p:nvPicPr>
          <p:cNvPr id="6" name="Picture 5" descr="IMG_0420.JPG"/>
          <p:cNvPicPr>
            <a:picLocks noChangeAspect="1"/>
          </p:cNvPicPr>
          <p:nvPr/>
        </p:nvPicPr>
        <p:blipFill>
          <a:blip r:embed="rId3"/>
          <a:srcRect l="27950" r="20075" b="4664"/>
          <a:stretch>
            <a:fillRect/>
          </a:stretch>
        </p:blipFill>
        <p:spPr>
          <a:xfrm>
            <a:off x="6876256" y="4653136"/>
            <a:ext cx="1208843" cy="1656184"/>
          </a:xfrm>
          <a:prstGeom prst="rect">
            <a:avLst/>
          </a:prstGeom>
        </p:spPr>
      </p:pic>
    </p:spTree>
    <p:extLst>
      <p:ext uri="{BB962C8B-B14F-4D97-AF65-F5344CB8AC3E}">
        <p14:creationId xmlns:p14="http://schemas.microsoft.com/office/powerpoint/2010/main" val="18686515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Estimation: </a:t>
            </a:r>
            <a:r>
              <a:rPr lang="en-US" dirty="0" smtClean="0"/>
              <a:t>Tee Shirts</a:t>
            </a:r>
            <a:endParaRPr lang="en-US" dirty="0"/>
          </a:p>
        </p:txBody>
      </p:sp>
      <p:pic>
        <p:nvPicPr>
          <p:cNvPr id="7" name="Picture 6" descr="14a.jpg"/>
          <p:cNvPicPr>
            <a:picLocks noChangeAspect="1"/>
          </p:cNvPicPr>
          <p:nvPr/>
        </p:nvPicPr>
        <p:blipFill>
          <a:blip r:embed="rId3"/>
          <a:stretch>
            <a:fillRect/>
          </a:stretch>
        </p:blipFill>
        <p:spPr>
          <a:xfrm>
            <a:off x="0" y="1285875"/>
            <a:ext cx="9144000" cy="428625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Relative Sizing Tips</a:t>
            </a:r>
            <a:endParaRPr lang="en-US" dirty="0"/>
          </a:p>
        </p:txBody>
      </p:sp>
      <p:sp>
        <p:nvSpPr>
          <p:cNvPr id="4" name="Content Placeholder 3"/>
          <p:cNvSpPr>
            <a:spLocks noGrp="1"/>
          </p:cNvSpPr>
          <p:nvPr>
            <p:ph idx="1"/>
          </p:nvPr>
        </p:nvSpPr>
        <p:spPr/>
        <p:txBody>
          <a:bodyPr/>
          <a:lstStyle/>
          <a:p>
            <a:r>
              <a:rPr lang="en-US" dirty="0" smtClean="0"/>
              <a:t>All stories are sized relative to another</a:t>
            </a:r>
          </a:p>
          <a:p>
            <a:endParaRPr lang="en-US" dirty="0" smtClean="0"/>
          </a:p>
          <a:p>
            <a:r>
              <a:rPr lang="en-US" dirty="0" smtClean="0"/>
              <a:t>Sort out the stories and find the smallest</a:t>
            </a:r>
          </a:p>
          <a:p>
            <a:endParaRPr lang="en-US" dirty="0" smtClean="0"/>
          </a:p>
          <a:p>
            <a:r>
              <a:rPr lang="en-US" dirty="0" smtClean="0"/>
              <a:t>Size all other stories relative to that one.</a:t>
            </a:r>
          </a:p>
          <a:p>
            <a:endParaRPr lang="en-US" dirty="0" smtClean="0"/>
          </a:p>
          <a:p>
            <a:r>
              <a:rPr lang="en-US" dirty="0" smtClean="0"/>
              <a:t>Twice as big, three times as big, </a:t>
            </a:r>
            <a:r>
              <a:rPr lang="en-US" dirty="0" err="1" smtClean="0"/>
              <a:t>etc</a:t>
            </a:r>
            <a:endParaRPr lang="en-US" dirty="0"/>
          </a:p>
        </p:txBody>
      </p:sp>
    </p:spTree>
    <p:extLst>
      <p:ext uri="{BB962C8B-B14F-4D97-AF65-F5344CB8AC3E}">
        <p14:creationId xmlns:p14="http://schemas.microsoft.com/office/powerpoint/2010/main" val="274870003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Relative Sizing Stories</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Using the fruit on the next slides…</a:t>
            </a:r>
            <a:endParaRPr lang="en-US" dirty="0" smtClean="0"/>
          </a:p>
          <a:p>
            <a:r>
              <a:rPr lang="en-US" dirty="0" smtClean="0"/>
              <a:t>Size </a:t>
            </a:r>
            <a:r>
              <a:rPr lang="en-US" dirty="0" smtClean="0"/>
              <a:t>the “stories” </a:t>
            </a:r>
            <a:r>
              <a:rPr lang="en-US" dirty="0" smtClean="0"/>
              <a:t>relative to each based on….</a:t>
            </a:r>
          </a:p>
          <a:p>
            <a:pPr lvl="1"/>
            <a:r>
              <a:rPr lang="en-US" dirty="0" smtClean="0"/>
              <a:t>The effort it would take to develop this story</a:t>
            </a:r>
          </a:p>
          <a:p>
            <a:pPr lvl="1"/>
            <a:r>
              <a:rPr lang="en-US" dirty="0" smtClean="0"/>
              <a:t>Note any assumptions you are making</a:t>
            </a:r>
          </a:p>
          <a:p>
            <a:pPr lvl="1"/>
            <a:r>
              <a:rPr lang="en-US" dirty="0" smtClean="0"/>
              <a:t>It’s the team getting it to “done”</a:t>
            </a:r>
          </a:p>
          <a:p>
            <a:pPr marL="0" indent="0">
              <a:buNone/>
            </a:pPr>
            <a:endParaRPr lang="en-US" dirty="0"/>
          </a:p>
        </p:txBody>
      </p:sp>
    </p:spTree>
    <p:extLst>
      <p:ext uri="{BB962C8B-B14F-4D97-AF65-F5344CB8AC3E}">
        <p14:creationId xmlns:p14="http://schemas.microsoft.com/office/powerpoint/2010/main" val="33573023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1560" y="548680"/>
            <a:ext cx="1656184" cy="1656184"/>
          </a:xfrm>
          <a:prstGeom prst="rect">
            <a:avLst/>
          </a:prstGeom>
        </p:spPr>
      </p:pic>
      <p:pic>
        <p:nvPicPr>
          <p:cNvPr id="5" name="Picture 4"/>
          <p:cNvPicPr>
            <a:picLocks noChangeAspect="1"/>
          </p:cNvPicPr>
          <p:nvPr/>
        </p:nvPicPr>
        <p:blipFill>
          <a:blip r:embed="rId3"/>
          <a:stretch>
            <a:fillRect/>
          </a:stretch>
        </p:blipFill>
        <p:spPr>
          <a:xfrm>
            <a:off x="1979712" y="5373216"/>
            <a:ext cx="792088" cy="873098"/>
          </a:xfrm>
          <a:prstGeom prst="rect">
            <a:avLst/>
          </a:prstGeom>
        </p:spPr>
      </p:pic>
      <p:pic>
        <p:nvPicPr>
          <p:cNvPr id="6" name="Picture 5"/>
          <p:cNvPicPr>
            <a:picLocks noChangeAspect="1"/>
          </p:cNvPicPr>
          <p:nvPr/>
        </p:nvPicPr>
        <p:blipFill rotWithShape="1">
          <a:blip r:embed="rId4"/>
          <a:srcRect l="7059" t="7090" r="6304" b="10522"/>
          <a:stretch/>
        </p:blipFill>
        <p:spPr>
          <a:xfrm>
            <a:off x="1331640" y="2204864"/>
            <a:ext cx="3645839" cy="2610332"/>
          </a:xfrm>
          <a:prstGeom prst="rect">
            <a:avLst/>
          </a:prstGeom>
        </p:spPr>
      </p:pic>
      <p:pic>
        <p:nvPicPr>
          <p:cNvPr id="7" name="Picture 6"/>
          <p:cNvPicPr>
            <a:picLocks noChangeAspect="1"/>
          </p:cNvPicPr>
          <p:nvPr/>
        </p:nvPicPr>
        <p:blipFill>
          <a:blip r:embed="rId5"/>
          <a:stretch>
            <a:fillRect/>
          </a:stretch>
        </p:blipFill>
        <p:spPr>
          <a:xfrm>
            <a:off x="3923928" y="908720"/>
            <a:ext cx="1032338" cy="936103"/>
          </a:xfrm>
          <a:prstGeom prst="rect">
            <a:avLst/>
          </a:prstGeom>
        </p:spPr>
      </p:pic>
      <p:pic>
        <p:nvPicPr>
          <p:cNvPr id="8" name="Picture 7"/>
          <p:cNvPicPr>
            <a:picLocks noChangeAspect="1"/>
          </p:cNvPicPr>
          <p:nvPr/>
        </p:nvPicPr>
        <p:blipFill rotWithShape="1">
          <a:blip r:embed="rId6"/>
          <a:srcRect l="28032" r="27316"/>
          <a:stretch/>
        </p:blipFill>
        <p:spPr>
          <a:xfrm>
            <a:off x="6876256" y="692696"/>
            <a:ext cx="1845853" cy="3096344"/>
          </a:xfrm>
          <a:prstGeom prst="rect">
            <a:avLst/>
          </a:prstGeom>
        </p:spPr>
      </p:pic>
      <p:pic>
        <p:nvPicPr>
          <p:cNvPr id="9" name="Picture 8"/>
          <p:cNvPicPr>
            <a:picLocks noChangeAspect="1"/>
          </p:cNvPicPr>
          <p:nvPr/>
        </p:nvPicPr>
        <p:blipFill rotWithShape="1">
          <a:blip r:embed="rId7"/>
          <a:srcRect l="14102" t="10888" r="13623"/>
          <a:stretch/>
        </p:blipFill>
        <p:spPr>
          <a:xfrm>
            <a:off x="5786301" y="3903738"/>
            <a:ext cx="2163982" cy="2117549"/>
          </a:xfrm>
          <a:prstGeom prst="rect">
            <a:avLst/>
          </a:prstGeom>
        </p:spPr>
      </p:pic>
      <p:sp>
        <p:nvSpPr>
          <p:cNvPr id="10" name="TextBox 9"/>
          <p:cNvSpPr txBox="1"/>
          <p:nvPr/>
        </p:nvSpPr>
        <p:spPr>
          <a:xfrm>
            <a:off x="827584" y="260648"/>
            <a:ext cx="1152128" cy="400110"/>
          </a:xfrm>
          <a:prstGeom prst="rect">
            <a:avLst/>
          </a:prstGeom>
          <a:noFill/>
        </p:spPr>
        <p:txBody>
          <a:bodyPr wrap="square" rtlCol="0">
            <a:spAutoFit/>
          </a:bodyPr>
          <a:lstStyle/>
          <a:p>
            <a:pPr>
              <a:buNone/>
            </a:pPr>
            <a:r>
              <a:rPr lang="en-US" dirty="0" smtClean="0"/>
              <a:t>Plum</a:t>
            </a:r>
            <a:endParaRPr lang="en-US" dirty="0"/>
          </a:p>
        </p:txBody>
      </p:sp>
      <p:sp>
        <p:nvSpPr>
          <p:cNvPr id="12" name="TextBox 11"/>
          <p:cNvSpPr txBox="1"/>
          <p:nvPr/>
        </p:nvSpPr>
        <p:spPr>
          <a:xfrm>
            <a:off x="3995936" y="476672"/>
            <a:ext cx="1152128" cy="400110"/>
          </a:xfrm>
          <a:prstGeom prst="rect">
            <a:avLst/>
          </a:prstGeom>
          <a:noFill/>
        </p:spPr>
        <p:txBody>
          <a:bodyPr wrap="square" rtlCol="0">
            <a:spAutoFit/>
          </a:bodyPr>
          <a:lstStyle/>
          <a:p>
            <a:pPr>
              <a:buNone/>
            </a:pPr>
            <a:r>
              <a:rPr lang="en-US" dirty="0" smtClean="0"/>
              <a:t>Grape</a:t>
            </a:r>
            <a:endParaRPr lang="en-US" dirty="0"/>
          </a:p>
        </p:txBody>
      </p:sp>
      <p:sp>
        <p:nvSpPr>
          <p:cNvPr id="13" name="TextBox 12"/>
          <p:cNvSpPr txBox="1"/>
          <p:nvPr/>
        </p:nvSpPr>
        <p:spPr>
          <a:xfrm>
            <a:off x="7452320" y="3573016"/>
            <a:ext cx="1440160" cy="400110"/>
          </a:xfrm>
          <a:prstGeom prst="rect">
            <a:avLst/>
          </a:prstGeom>
          <a:noFill/>
        </p:spPr>
        <p:txBody>
          <a:bodyPr wrap="square" rtlCol="0">
            <a:spAutoFit/>
          </a:bodyPr>
          <a:lstStyle/>
          <a:p>
            <a:pPr>
              <a:buNone/>
            </a:pPr>
            <a:r>
              <a:rPr lang="en-US" dirty="0" smtClean="0"/>
              <a:t>Pineapple</a:t>
            </a:r>
            <a:endParaRPr lang="en-US" dirty="0"/>
          </a:p>
        </p:txBody>
      </p:sp>
      <p:sp>
        <p:nvSpPr>
          <p:cNvPr id="14" name="TextBox 13"/>
          <p:cNvSpPr txBox="1"/>
          <p:nvPr/>
        </p:nvSpPr>
        <p:spPr>
          <a:xfrm>
            <a:off x="6228184" y="6021288"/>
            <a:ext cx="1152128" cy="400110"/>
          </a:xfrm>
          <a:prstGeom prst="rect">
            <a:avLst/>
          </a:prstGeom>
          <a:noFill/>
        </p:spPr>
        <p:txBody>
          <a:bodyPr wrap="square" rtlCol="0">
            <a:spAutoFit/>
          </a:bodyPr>
          <a:lstStyle/>
          <a:p>
            <a:pPr>
              <a:buNone/>
            </a:pPr>
            <a:r>
              <a:rPr lang="en-US" dirty="0" smtClean="0"/>
              <a:t>Orange</a:t>
            </a:r>
            <a:endParaRPr lang="en-US" dirty="0"/>
          </a:p>
        </p:txBody>
      </p:sp>
      <p:sp>
        <p:nvSpPr>
          <p:cNvPr id="15" name="TextBox 14"/>
          <p:cNvSpPr txBox="1"/>
          <p:nvPr/>
        </p:nvSpPr>
        <p:spPr>
          <a:xfrm>
            <a:off x="2555776" y="4725144"/>
            <a:ext cx="1800200" cy="400110"/>
          </a:xfrm>
          <a:prstGeom prst="rect">
            <a:avLst/>
          </a:prstGeom>
          <a:noFill/>
        </p:spPr>
        <p:txBody>
          <a:bodyPr wrap="square" rtlCol="0">
            <a:spAutoFit/>
          </a:bodyPr>
          <a:lstStyle/>
          <a:p>
            <a:pPr>
              <a:buNone/>
            </a:pPr>
            <a:r>
              <a:rPr lang="en-US" dirty="0" smtClean="0"/>
              <a:t>Watermelon</a:t>
            </a:r>
            <a:endParaRPr lang="en-US" dirty="0"/>
          </a:p>
        </p:txBody>
      </p:sp>
      <p:sp>
        <p:nvSpPr>
          <p:cNvPr id="16" name="TextBox 15"/>
          <p:cNvSpPr txBox="1"/>
          <p:nvPr/>
        </p:nvSpPr>
        <p:spPr>
          <a:xfrm>
            <a:off x="1691680" y="6237312"/>
            <a:ext cx="1656184" cy="400110"/>
          </a:xfrm>
          <a:prstGeom prst="rect">
            <a:avLst/>
          </a:prstGeom>
          <a:noFill/>
        </p:spPr>
        <p:txBody>
          <a:bodyPr wrap="square" rtlCol="0">
            <a:spAutoFit/>
          </a:bodyPr>
          <a:lstStyle/>
          <a:p>
            <a:pPr>
              <a:buNone/>
            </a:pPr>
            <a:r>
              <a:rPr lang="en-US" dirty="0" smtClean="0"/>
              <a:t>Strawberry</a:t>
            </a:r>
            <a:endParaRPr lang="en-US" dirty="0"/>
          </a:p>
        </p:txBody>
      </p:sp>
    </p:spTree>
    <p:extLst>
      <p:ext uri="{BB962C8B-B14F-4D97-AF65-F5344CB8AC3E}">
        <p14:creationId xmlns:p14="http://schemas.microsoft.com/office/powerpoint/2010/main" val="3494632645"/>
      </p:ext>
    </p:extLst>
  </p:cSld>
  <p:clrMapOvr>
    <a:masterClrMapping/>
  </p:clrMapOvr>
  <p:transition xmlns:p14="http://schemas.microsoft.com/office/powerpoint/2010/main" spd="slow">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5736" y="980728"/>
            <a:ext cx="4176464" cy="4176464"/>
          </a:xfrm>
          <a:prstGeom prst="rect">
            <a:avLst/>
          </a:prstGeom>
        </p:spPr>
      </p:pic>
      <p:sp>
        <p:nvSpPr>
          <p:cNvPr id="5" name="TextBox 4"/>
          <p:cNvSpPr txBox="1"/>
          <p:nvPr/>
        </p:nvSpPr>
        <p:spPr>
          <a:xfrm>
            <a:off x="3707904" y="5517232"/>
            <a:ext cx="2088232" cy="523220"/>
          </a:xfrm>
          <a:prstGeom prst="rect">
            <a:avLst/>
          </a:prstGeom>
          <a:noFill/>
        </p:spPr>
        <p:txBody>
          <a:bodyPr wrap="square" rtlCol="0">
            <a:spAutoFit/>
          </a:bodyPr>
          <a:lstStyle/>
          <a:p>
            <a:pPr>
              <a:buNone/>
            </a:pPr>
            <a:r>
              <a:rPr lang="en-US" sz="2800" dirty="0" smtClean="0"/>
              <a:t>Plum</a:t>
            </a:r>
            <a:endParaRPr lang="en-US" sz="2800" dirty="0"/>
          </a:p>
        </p:txBody>
      </p:sp>
    </p:spTree>
    <p:extLst>
      <p:ext uri="{BB962C8B-B14F-4D97-AF65-F5344CB8AC3E}">
        <p14:creationId xmlns:p14="http://schemas.microsoft.com/office/powerpoint/2010/main" val="786741282"/>
      </p:ext>
    </p:extLst>
  </p:cSld>
  <p:clrMapOvr>
    <a:masterClrMapping/>
  </p:clrMapOvr>
  <p:transition xmlns:p14="http://schemas.microsoft.com/office/powerpoint/2010/mai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descr="9a.jpg"/>
          <p:cNvPicPr>
            <a:picLocks noChangeAspect="1"/>
          </p:cNvPicPr>
          <p:nvPr/>
        </p:nvPicPr>
        <p:blipFill>
          <a:blip r:embed="rId3"/>
          <a:stretch>
            <a:fillRect/>
          </a:stretch>
        </p:blipFill>
        <p:spPr>
          <a:xfrm>
            <a:off x="134470" y="0"/>
            <a:ext cx="8875059" cy="6858000"/>
          </a:xfrm>
          <a:prstGeom prst="rect">
            <a:avLst/>
          </a:prstGeom>
        </p:spPr>
      </p:pic>
      <p:pic>
        <p:nvPicPr>
          <p:cNvPr id="5" name="Picture 4" descr="9b_no_target.jpg"/>
          <p:cNvPicPr>
            <a:picLocks noChangeAspect="1"/>
          </p:cNvPicPr>
          <p:nvPr/>
        </p:nvPicPr>
        <p:blipFill>
          <a:blip r:embed="rId4"/>
          <a:stretch>
            <a:fillRect/>
          </a:stretch>
        </p:blipFill>
        <p:spPr>
          <a:xfrm>
            <a:off x="183995" y="0"/>
            <a:ext cx="8776010" cy="6858000"/>
          </a:xfrm>
          <a:prstGeom prst="rect">
            <a:avLst/>
          </a:prstGeom>
        </p:spPr>
      </p:pic>
    </p:spTree>
    <p:extLst>
      <p:ext uri="{BB962C8B-B14F-4D97-AF65-F5344CB8AC3E}">
        <p14:creationId xmlns:p14="http://schemas.microsoft.com/office/powerpoint/2010/main" val="161458308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9752" y="1412776"/>
            <a:ext cx="3312368" cy="3651133"/>
          </a:xfrm>
          <a:prstGeom prst="rect">
            <a:avLst/>
          </a:prstGeom>
        </p:spPr>
      </p:pic>
      <p:sp>
        <p:nvSpPr>
          <p:cNvPr id="3" name="TextBox 2"/>
          <p:cNvSpPr txBox="1"/>
          <p:nvPr/>
        </p:nvSpPr>
        <p:spPr>
          <a:xfrm>
            <a:off x="3203848" y="5445224"/>
            <a:ext cx="2016224" cy="523220"/>
          </a:xfrm>
          <a:prstGeom prst="rect">
            <a:avLst/>
          </a:prstGeom>
          <a:noFill/>
        </p:spPr>
        <p:txBody>
          <a:bodyPr wrap="square" rtlCol="0">
            <a:spAutoFit/>
          </a:bodyPr>
          <a:lstStyle/>
          <a:p>
            <a:pPr>
              <a:buNone/>
            </a:pPr>
            <a:r>
              <a:rPr lang="en-US" sz="2800" dirty="0" smtClean="0"/>
              <a:t>Strawberry</a:t>
            </a:r>
            <a:endParaRPr lang="en-US" sz="2800" dirty="0"/>
          </a:p>
        </p:txBody>
      </p:sp>
    </p:spTree>
    <p:extLst>
      <p:ext uri="{BB962C8B-B14F-4D97-AF65-F5344CB8AC3E}">
        <p14:creationId xmlns:p14="http://schemas.microsoft.com/office/powerpoint/2010/main" val="100343367"/>
      </p:ext>
    </p:extLst>
  </p:cSld>
  <p:clrMapOvr>
    <a:masterClrMapping/>
  </p:clrMapOvr>
  <p:transition xmlns:p14="http://schemas.microsoft.com/office/powerpoint/2010/main" spd="slow">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7664" y="1772816"/>
            <a:ext cx="5040560" cy="3795016"/>
          </a:xfrm>
          <a:prstGeom prst="rect">
            <a:avLst/>
          </a:prstGeom>
        </p:spPr>
      </p:pic>
      <p:sp>
        <p:nvSpPr>
          <p:cNvPr id="3" name="TextBox 2"/>
          <p:cNvSpPr txBox="1"/>
          <p:nvPr/>
        </p:nvSpPr>
        <p:spPr>
          <a:xfrm>
            <a:off x="3275856" y="5949280"/>
            <a:ext cx="2304256" cy="523220"/>
          </a:xfrm>
          <a:prstGeom prst="rect">
            <a:avLst/>
          </a:prstGeom>
          <a:noFill/>
        </p:spPr>
        <p:txBody>
          <a:bodyPr wrap="square" rtlCol="0">
            <a:spAutoFit/>
          </a:bodyPr>
          <a:lstStyle/>
          <a:p>
            <a:pPr>
              <a:buNone/>
            </a:pPr>
            <a:r>
              <a:rPr lang="en-US" sz="2800" dirty="0" err="1" smtClean="0"/>
              <a:t>Watermellon</a:t>
            </a:r>
            <a:endParaRPr lang="en-US" sz="2800" dirty="0"/>
          </a:p>
        </p:txBody>
      </p:sp>
    </p:spTree>
    <p:extLst>
      <p:ext uri="{BB962C8B-B14F-4D97-AF65-F5344CB8AC3E}">
        <p14:creationId xmlns:p14="http://schemas.microsoft.com/office/powerpoint/2010/main" val="2947828516"/>
      </p:ext>
    </p:extLst>
  </p:cSld>
  <p:clrMapOvr>
    <a:masterClrMapping/>
  </p:clrMapOvr>
  <p:transition xmlns:p14="http://schemas.microsoft.com/office/powerpoint/2010/main" spd="slow">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9672" y="1772816"/>
            <a:ext cx="4536504" cy="4113610"/>
          </a:xfrm>
          <a:prstGeom prst="rect">
            <a:avLst/>
          </a:prstGeom>
        </p:spPr>
      </p:pic>
      <p:sp>
        <p:nvSpPr>
          <p:cNvPr id="4" name="TextBox 3"/>
          <p:cNvSpPr txBox="1"/>
          <p:nvPr/>
        </p:nvSpPr>
        <p:spPr>
          <a:xfrm>
            <a:off x="3923928" y="5661248"/>
            <a:ext cx="2736304" cy="523220"/>
          </a:xfrm>
          <a:prstGeom prst="rect">
            <a:avLst/>
          </a:prstGeom>
          <a:noFill/>
        </p:spPr>
        <p:txBody>
          <a:bodyPr wrap="square" rtlCol="0">
            <a:spAutoFit/>
          </a:bodyPr>
          <a:lstStyle/>
          <a:p>
            <a:pPr>
              <a:buNone/>
            </a:pPr>
            <a:r>
              <a:rPr lang="en-US" sz="2800" dirty="0" smtClean="0"/>
              <a:t>Grape</a:t>
            </a:r>
            <a:endParaRPr lang="en-US" sz="2800" dirty="0"/>
          </a:p>
        </p:txBody>
      </p:sp>
    </p:spTree>
    <p:extLst>
      <p:ext uri="{BB962C8B-B14F-4D97-AF65-F5344CB8AC3E}">
        <p14:creationId xmlns:p14="http://schemas.microsoft.com/office/powerpoint/2010/main" val="3818276912"/>
      </p:ext>
    </p:extLst>
  </p:cSld>
  <p:clrMapOvr>
    <a:masterClrMapping/>
  </p:clrMapOvr>
  <p:transition xmlns:p14="http://schemas.microsoft.com/office/powerpoint/2010/main" spd="slow">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35696" y="1484784"/>
            <a:ext cx="5328592" cy="3991301"/>
          </a:xfrm>
          <a:prstGeom prst="rect">
            <a:avLst/>
          </a:prstGeom>
        </p:spPr>
      </p:pic>
      <p:sp>
        <p:nvSpPr>
          <p:cNvPr id="3" name="TextBox 2"/>
          <p:cNvSpPr txBox="1"/>
          <p:nvPr/>
        </p:nvSpPr>
        <p:spPr>
          <a:xfrm>
            <a:off x="3707904" y="5589240"/>
            <a:ext cx="2808312" cy="523220"/>
          </a:xfrm>
          <a:prstGeom prst="rect">
            <a:avLst/>
          </a:prstGeom>
          <a:noFill/>
        </p:spPr>
        <p:txBody>
          <a:bodyPr wrap="square" rtlCol="0">
            <a:spAutoFit/>
          </a:bodyPr>
          <a:lstStyle/>
          <a:p>
            <a:pPr>
              <a:buNone/>
            </a:pPr>
            <a:r>
              <a:rPr lang="en-US" sz="2800" dirty="0" smtClean="0"/>
              <a:t>Pineapple</a:t>
            </a:r>
            <a:endParaRPr lang="en-US" sz="2800" dirty="0"/>
          </a:p>
        </p:txBody>
      </p:sp>
    </p:spTree>
    <p:extLst>
      <p:ext uri="{BB962C8B-B14F-4D97-AF65-F5344CB8AC3E}">
        <p14:creationId xmlns:p14="http://schemas.microsoft.com/office/powerpoint/2010/main" val="3333084251"/>
      </p:ext>
    </p:extLst>
  </p:cSld>
  <p:clrMapOvr>
    <a:masterClrMapping/>
  </p:clrMapOvr>
  <p:transition xmlns:p14="http://schemas.microsoft.com/office/powerpoint/2010/main" spd="slow">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3688" y="1196752"/>
            <a:ext cx="5328592" cy="4229041"/>
          </a:xfrm>
          <a:prstGeom prst="rect">
            <a:avLst/>
          </a:prstGeom>
        </p:spPr>
      </p:pic>
      <p:sp>
        <p:nvSpPr>
          <p:cNvPr id="3" name="TextBox 2"/>
          <p:cNvSpPr txBox="1"/>
          <p:nvPr/>
        </p:nvSpPr>
        <p:spPr>
          <a:xfrm>
            <a:off x="3635896" y="5517232"/>
            <a:ext cx="2232248" cy="523220"/>
          </a:xfrm>
          <a:prstGeom prst="rect">
            <a:avLst/>
          </a:prstGeom>
          <a:noFill/>
        </p:spPr>
        <p:txBody>
          <a:bodyPr wrap="square" rtlCol="0">
            <a:spAutoFit/>
          </a:bodyPr>
          <a:lstStyle/>
          <a:p>
            <a:pPr>
              <a:buNone/>
            </a:pPr>
            <a:r>
              <a:rPr lang="en-US" sz="2800" dirty="0" smtClean="0"/>
              <a:t>Orange</a:t>
            </a:r>
            <a:endParaRPr lang="en-US" sz="2800" dirty="0"/>
          </a:p>
        </p:txBody>
      </p:sp>
    </p:spTree>
    <p:extLst>
      <p:ext uri="{BB962C8B-B14F-4D97-AF65-F5344CB8AC3E}">
        <p14:creationId xmlns:p14="http://schemas.microsoft.com/office/powerpoint/2010/main" val="2458049201"/>
      </p:ext>
    </p:extLst>
  </p:cSld>
  <p:clrMapOvr>
    <a:masterClrMapping/>
  </p:clrMapOvr>
  <p:transition xmlns:p14="http://schemas.microsoft.com/office/powerpoint/2010/main" spd="slow">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27784" y="764704"/>
            <a:ext cx="3456384" cy="4692086"/>
          </a:xfrm>
          <a:prstGeom prst="rect">
            <a:avLst/>
          </a:prstGeom>
        </p:spPr>
      </p:pic>
      <p:sp>
        <p:nvSpPr>
          <p:cNvPr id="3" name="TextBox 2"/>
          <p:cNvSpPr txBox="1"/>
          <p:nvPr/>
        </p:nvSpPr>
        <p:spPr>
          <a:xfrm>
            <a:off x="3707904" y="5661248"/>
            <a:ext cx="3312368" cy="523220"/>
          </a:xfrm>
          <a:prstGeom prst="rect">
            <a:avLst/>
          </a:prstGeom>
          <a:noFill/>
        </p:spPr>
        <p:txBody>
          <a:bodyPr wrap="square" rtlCol="0">
            <a:spAutoFit/>
          </a:bodyPr>
          <a:lstStyle/>
          <a:p>
            <a:pPr>
              <a:buNone/>
            </a:pPr>
            <a:r>
              <a:rPr lang="en-US" sz="2800" dirty="0" smtClean="0"/>
              <a:t>Durian</a:t>
            </a:r>
            <a:endParaRPr lang="en-US" sz="2800" dirty="0"/>
          </a:p>
        </p:txBody>
      </p:sp>
    </p:spTree>
    <p:extLst>
      <p:ext uri="{BB962C8B-B14F-4D97-AF65-F5344CB8AC3E}">
        <p14:creationId xmlns:p14="http://schemas.microsoft.com/office/powerpoint/2010/main" val="1439031167"/>
      </p:ext>
    </p:extLst>
  </p:cSld>
  <p:clrMapOvr>
    <a:masterClrMapping/>
  </p:clrMapOvr>
  <p:transition xmlns:p14="http://schemas.microsoft.com/office/powerpoint/2010/main" spd="slow">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endParaRPr lang="en-US"/>
          </a:p>
        </p:txBody>
      </p:sp>
      <p:sp>
        <p:nvSpPr>
          <p:cNvPr id="286723" name="Rectangle 3"/>
          <p:cNvSpPr>
            <a:spLocks noGrp="1" noChangeArrowheads="1"/>
          </p:cNvSpPr>
          <p:nvPr>
            <p:ph idx="1"/>
          </p:nvPr>
        </p:nvSpPr>
        <p:spPr/>
        <p:txBody>
          <a:bodyPr/>
          <a:lstStyle/>
          <a:p>
            <a:endParaRPr lang="en-US"/>
          </a:p>
        </p:txBody>
      </p:sp>
      <p:pic>
        <p:nvPicPr>
          <p:cNvPr id="286724" name="Picture 4"/>
          <p:cNvPicPr>
            <a:picLocks noChangeAspect="1" noChangeArrowheads="1"/>
          </p:cNvPicPr>
          <p:nvPr/>
        </p:nvPicPr>
        <p:blipFill>
          <a:blip r:embed="rId3"/>
          <a:srcRect/>
          <a:stretch>
            <a:fillRect/>
          </a:stretch>
        </p:blipFill>
        <p:spPr bwMode="auto">
          <a:xfrm>
            <a:off x="0" y="0"/>
            <a:ext cx="9144000" cy="6858000"/>
          </a:xfrm>
          <a:prstGeom prst="rect">
            <a:avLst/>
          </a:prstGeom>
          <a:noFill/>
          <a:ln w="28575" algn="ctr">
            <a:noFill/>
            <a:miter lim="800000"/>
            <a:headEnd/>
            <a:tailEnd/>
          </a:ln>
          <a:effectLst>
            <a:outerShdw dist="107763" dir="2700000" algn="ctr" rotWithShape="0">
              <a:schemeClr val="bg2">
                <a:alpha val="50000"/>
              </a:schemeClr>
            </a:outerShdw>
          </a:effectLst>
        </p:spPr>
      </p:pic>
      <p:sp>
        <p:nvSpPr>
          <p:cNvPr id="286725" name="Rectangle 5"/>
          <p:cNvSpPr>
            <a:spLocks noChangeArrowheads="1"/>
          </p:cNvSpPr>
          <p:nvPr/>
        </p:nvSpPr>
        <p:spPr bwMode="auto">
          <a:xfrm>
            <a:off x="323850" y="596900"/>
            <a:ext cx="8229600" cy="792163"/>
          </a:xfrm>
          <a:prstGeom prst="rect">
            <a:avLst/>
          </a:prstGeom>
          <a:noFill/>
          <a:ln w="9525">
            <a:noFill/>
            <a:miter lim="800000"/>
            <a:headEnd/>
            <a:tailEnd/>
          </a:ln>
          <a:effectLst/>
        </p:spPr>
        <p:txBody>
          <a:bodyPr anchor="b"/>
          <a:lstStyle/>
          <a:p>
            <a:pPr algn="ctr">
              <a:buNone/>
            </a:pPr>
            <a:r>
              <a:rPr lang="en-AU" sz="2600" b="1" dirty="0">
                <a:solidFill>
                  <a:schemeClr val="bg1"/>
                </a:solidFill>
                <a:latin typeface="Tahoma" pitchFamily="80" charset="0"/>
              </a:rPr>
              <a:t>Spikes</a:t>
            </a:r>
            <a:endParaRPr lang="en-US" sz="2600" b="1" dirty="0">
              <a:solidFill>
                <a:schemeClr val="bg1"/>
              </a:solidFill>
              <a:latin typeface="Tahoma" pitchFamily="80" charset="0"/>
            </a:endParaRPr>
          </a:p>
        </p:txBody>
      </p:sp>
      <p:sp>
        <p:nvSpPr>
          <p:cNvPr id="286726" name="Text Box 6"/>
          <p:cNvSpPr txBox="1">
            <a:spLocks noChangeArrowheads="1"/>
          </p:cNvSpPr>
          <p:nvPr/>
        </p:nvSpPr>
        <p:spPr bwMode="auto">
          <a:xfrm>
            <a:off x="4140200" y="3141663"/>
            <a:ext cx="4392613" cy="1569660"/>
          </a:xfrm>
          <a:prstGeom prst="rect">
            <a:avLst/>
          </a:prstGeom>
          <a:solidFill>
            <a:schemeClr val="tx1">
              <a:alpha val="50000"/>
            </a:schemeClr>
          </a:solidFill>
          <a:ln w="9525">
            <a:noFill/>
            <a:miter lim="800000"/>
            <a:headEnd/>
            <a:tailEnd/>
          </a:ln>
          <a:effectLst/>
        </p:spPr>
        <p:txBody>
          <a:bodyPr wrap="square">
            <a:spAutoFit/>
          </a:bodyPr>
          <a:lstStyle/>
          <a:p>
            <a:pPr>
              <a:buNone/>
            </a:pPr>
            <a:r>
              <a:rPr lang="en-US" sz="2400" dirty="0">
                <a:solidFill>
                  <a:schemeClr val="bg1"/>
                </a:solidFill>
              </a:rPr>
              <a:t>Solve hard technical problems through real </a:t>
            </a:r>
            <a:r>
              <a:rPr lang="en-US" sz="2400" dirty="0" smtClean="0">
                <a:solidFill>
                  <a:schemeClr val="bg1"/>
                </a:solidFill>
              </a:rPr>
              <a:t>experiments… without </a:t>
            </a:r>
            <a:r>
              <a:rPr lang="en-US" sz="2400" dirty="0">
                <a:solidFill>
                  <a:schemeClr val="bg1"/>
                </a:solidFill>
              </a:rPr>
              <a:t>tampering with production code</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86726"/>
                                        </p:tgtEl>
                                        <p:attrNameLst>
                                          <p:attrName>style.visibility</p:attrName>
                                        </p:attrNameLst>
                                      </p:cBhvr>
                                      <p:to>
                                        <p:strVal val="visible"/>
                                      </p:to>
                                    </p:set>
                                    <p:animEffect transition="in" filter="dissolve">
                                      <p:cBhvr>
                                        <p:cTn id="7" dur="500"/>
                                        <p:tgtEl>
                                          <p:spTgt spid="286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35696" y="1196752"/>
            <a:ext cx="5328592" cy="3991301"/>
          </a:xfrm>
          <a:prstGeom prst="rect">
            <a:avLst/>
          </a:prstGeom>
        </p:spPr>
      </p:pic>
    </p:spTree>
    <p:extLst>
      <p:ext uri="{BB962C8B-B14F-4D97-AF65-F5344CB8AC3E}">
        <p14:creationId xmlns:p14="http://schemas.microsoft.com/office/powerpoint/2010/main" val="4119169393"/>
      </p:ext>
    </p:extLst>
  </p:cSld>
  <p:clrMapOvr>
    <a:masterClrMapping/>
  </p:clrMapOvr>
  <p:transition xmlns:p14="http://schemas.microsoft.com/office/powerpoint/2010/main" spd="slow">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much can we do?</a:t>
            </a:r>
            <a:endParaRPr lang="en-US" dirty="0"/>
          </a:p>
        </p:txBody>
      </p:sp>
    </p:spTree>
    <p:extLst>
      <p:ext uri="{BB962C8B-B14F-4D97-AF65-F5344CB8AC3E}">
        <p14:creationId xmlns:p14="http://schemas.microsoft.com/office/powerpoint/2010/main" val="16098844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smtClean="0"/>
              <a:t>Velocity</a:t>
            </a:r>
            <a:endParaRPr lang="en-US" dirty="0"/>
          </a:p>
        </p:txBody>
      </p:sp>
      <p:pic>
        <p:nvPicPr>
          <p:cNvPr id="5" name="Picture 4"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963488"/>
            <a:ext cx="6742286" cy="6858000"/>
          </a:xfrm>
          <a:prstGeom prst="rect">
            <a:avLst/>
          </a:prstGeom>
        </p:spPr>
      </p:pic>
    </p:spTree>
    <p:extLst>
      <p:ext uri="{BB962C8B-B14F-4D97-AF65-F5344CB8AC3E}">
        <p14:creationId xmlns:p14="http://schemas.microsoft.com/office/powerpoint/2010/main" val="193695309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Estimating the Effort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741997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39391"/>
          </a:xfrm>
        </p:spPr>
        <p:txBody>
          <a:bodyPr/>
          <a:lstStyle/>
          <a:p>
            <a:r>
              <a:rPr lang="en-US" dirty="0" smtClean="0"/>
              <a:t>How to Derive a Planning Velocity</a:t>
            </a:r>
            <a:endParaRPr lang="en-US" dirty="0"/>
          </a:p>
        </p:txBody>
      </p:sp>
      <p:graphicFrame>
        <p:nvGraphicFramePr>
          <p:cNvPr id="5" name="Content Placeholder 4"/>
          <p:cNvGraphicFramePr>
            <a:graphicFrameLocks noGrp="1"/>
          </p:cNvGraphicFramePr>
          <p:nvPr>
            <p:ph idx="4294967295"/>
          </p:nvPr>
        </p:nvGraphicFramePr>
        <p:xfrm>
          <a:off x="914400" y="1179513"/>
          <a:ext cx="8229600" cy="515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p:cNvCxnSpPr/>
          <p:nvPr/>
        </p:nvCxnSpPr>
        <p:spPr>
          <a:xfrm rot="5400000" flipH="1" flipV="1">
            <a:off x="-1129951" y="3415927"/>
            <a:ext cx="4547442" cy="158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142976" y="5693571"/>
            <a:ext cx="7000924" cy="21463"/>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16200000">
            <a:off x="-93116" y="3261623"/>
            <a:ext cx="2127141" cy="461665"/>
          </a:xfrm>
          <a:prstGeom prst="rect">
            <a:avLst/>
          </a:prstGeom>
          <a:noFill/>
        </p:spPr>
        <p:txBody>
          <a:bodyPr wrap="square" rtlCol="0">
            <a:spAutoFit/>
          </a:bodyPr>
          <a:lstStyle/>
          <a:p>
            <a:pPr algn="ctr">
              <a:buNone/>
            </a:pPr>
            <a:r>
              <a:rPr lang="en-US" sz="2400" dirty="0" smtClean="0"/>
              <a:t>Accuracy</a:t>
            </a:r>
            <a:endParaRPr lang="en-US" sz="2400" dirty="0"/>
          </a:p>
        </p:txBody>
      </p:sp>
      <p:sp>
        <p:nvSpPr>
          <p:cNvPr id="16" name="TextBox 15"/>
          <p:cNvSpPr txBox="1"/>
          <p:nvPr/>
        </p:nvSpPr>
        <p:spPr>
          <a:xfrm>
            <a:off x="3945058" y="5786472"/>
            <a:ext cx="2127141" cy="461665"/>
          </a:xfrm>
          <a:prstGeom prst="rect">
            <a:avLst/>
          </a:prstGeom>
          <a:noFill/>
        </p:spPr>
        <p:txBody>
          <a:bodyPr wrap="square" rtlCol="0">
            <a:spAutoFit/>
          </a:bodyPr>
          <a:lstStyle/>
          <a:p>
            <a:pPr algn="ctr">
              <a:buNone/>
            </a:pPr>
            <a:r>
              <a:rPr lang="en-US" sz="2400" dirty="0" smtClean="0"/>
              <a:t>Effort/Time</a:t>
            </a:r>
            <a:endParaRPr lang="en-US" sz="2400" dirty="0"/>
          </a:p>
        </p:txBody>
      </p:sp>
      <p:cxnSp>
        <p:nvCxnSpPr>
          <p:cNvPr id="10" name="Straight Connector 9"/>
          <p:cNvCxnSpPr/>
          <p:nvPr/>
        </p:nvCxnSpPr>
        <p:spPr bwMode="auto">
          <a:xfrm rot="16200000" flipH="1">
            <a:off x="2098864" y="2449957"/>
            <a:ext cx="3592485" cy="1638795"/>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68415003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3408"/>
            <a:ext cx="8229600" cy="1143000"/>
          </a:xfrm>
        </p:spPr>
        <p:txBody>
          <a:bodyPr/>
          <a:lstStyle/>
          <a:p>
            <a:r>
              <a:rPr lang="en-US" dirty="0" smtClean="0"/>
              <a:t>Velocity Planning Game</a:t>
            </a:r>
            <a:endParaRPr lang="en-US" dirty="0"/>
          </a:p>
        </p:txBody>
      </p:sp>
      <p:pic>
        <p:nvPicPr>
          <p:cNvPr id="7" name="Picture 6" descr="pm_group.jpg"/>
          <p:cNvPicPr>
            <a:picLocks noChangeAspect="1"/>
          </p:cNvPicPr>
          <p:nvPr/>
        </p:nvPicPr>
        <p:blipFill>
          <a:blip r:embed="rId3"/>
          <a:stretch>
            <a:fillRect/>
          </a:stretch>
        </p:blipFill>
        <p:spPr>
          <a:xfrm>
            <a:off x="3384906" y="2438720"/>
            <a:ext cx="2546685" cy="1877271"/>
          </a:xfrm>
          <a:prstGeom prst="rect">
            <a:avLst/>
          </a:prstGeom>
        </p:spPr>
      </p:pic>
      <p:graphicFrame>
        <p:nvGraphicFramePr>
          <p:cNvPr id="8" name="Diagram 7"/>
          <p:cNvGraphicFramePr/>
          <p:nvPr/>
        </p:nvGraphicFramePr>
        <p:xfrm>
          <a:off x="966894" y="838199"/>
          <a:ext cx="7403230" cy="5251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p:cNvSpPr txBox="1"/>
          <p:nvPr/>
        </p:nvSpPr>
        <p:spPr>
          <a:xfrm>
            <a:off x="225819" y="5001161"/>
            <a:ext cx="3050781" cy="1446550"/>
          </a:xfrm>
          <a:prstGeom prst="rect">
            <a:avLst/>
          </a:prstGeom>
          <a:noFill/>
          <a:ln>
            <a:solidFill>
              <a:schemeClr val="bg2">
                <a:lumMod val="60000"/>
                <a:lumOff val="40000"/>
              </a:schemeClr>
            </a:solidFill>
          </a:ln>
        </p:spPr>
        <p:txBody>
          <a:bodyPr wrap="square" rtlCol="0">
            <a:spAutoFit/>
          </a:bodyPr>
          <a:lstStyle/>
          <a:p>
            <a:r>
              <a:rPr lang="en-US" sz="2000" dirty="0" smtClean="0">
                <a:latin typeface="Calibri" pitchFamily="34" charset="0"/>
                <a:cs typeface="Calibri" pitchFamily="34" charset="0"/>
              </a:rPr>
              <a:t>Team should decide in advance on:</a:t>
            </a:r>
          </a:p>
          <a:p>
            <a:pPr algn="l">
              <a:buFont typeface="Arial"/>
              <a:buChar char="•"/>
            </a:pPr>
            <a:r>
              <a:rPr lang="en-US" sz="2000" dirty="0" smtClean="0">
                <a:latin typeface="Calibri" pitchFamily="34" charset="0"/>
                <a:cs typeface="Calibri" pitchFamily="34" charset="0"/>
              </a:rPr>
              <a:t> Length of iteration</a:t>
            </a:r>
          </a:p>
          <a:p>
            <a:pPr algn="l">
              <a:buFont typeface="Arial"/>
              <a:buChar char="•"/>
            </a:pPr>
            <a:r>
              <a:rPr lang="en-US" sz="2000" dirty="0" smtClean="0">
                <a:latin typeface="Calibri" pitchFamily="34" charset="0"/>
                <a:cs typeface="Calibri" pitchFamily="34" charset="0"/>
              </a:rPr>
              <a:t> Definition of “done”</a:t>
            </a:r>
            <a:endParaRPr lang="en-US" sz="2000" dirty="0">
              <a:latin typeface="Calibri" pitchFamily="34" charset="0"/>
              <a:cs typeface="Calibri" pitchFamily="34" charset="0"/>
            </a:endParaRPr>
          </a:p>
        </p:txBody>
      </p:sp>
      <p:sp>
        <p:nvSpPr>
          <p:cNvPr id="10" name="TextBox 9"/>
          <p:cNvSpPr txBox="1"/>
          <p:nvPr/>
        </p:nvSpPr>
        <p:spPr>
          <a:xfrm>
            <a:off x="5868144" y="5733256"/>
            <a:ext cx="3057564" cy="707886"/>
          </a:xfrm>
          <a:prstGeom prst="rect">
            <a:avLst/>
          </a:prstGeom>
          <a:noFill/>
          <a:ln>
            <a:solidFill>
              <a:srgbClr val="B3B3B3"/>
            </a:solidFill>
          </a:ln>
        </p:spPr>
        <p:txBody>
          <a:bodyPr wrap="square" rtlCol="0">
            <a:spAutoFit/>
          </a:bodyPr>
          <a:lstStyle/>
          <a:p>
            <a:pPr>
              <a:buNone/>
            </a:pPr>
            <a:r>
              <a:rPr lang="en-US" sz="2000" dirty="0" smtClean="0">
                <a:latin typeface="Calibri" pitchFamily="34" charset="0"/>
                <a:cs typeface="Calibri" pitchFamily="34" charset="0"/>
              </a:rPr>
              <a:t>After a min of 10 iterations, look for convergence</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676870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Tree>
    <p:extLst>
      <p:ext uri="{BB962C8B-B14F-4D97-AF65-F5344CB8AC3E}">
        <p14:creationId xmlns:p14="http://schemas.microsoft.com/office/powerpoint/2010/main" val="252422271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9906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26670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26670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extLst>
      <p:ext uri="{BB962C8B-B14F-4D97-AF65-F5344CB8AC3E}">
        <p14:creationId xmlns:p14="http://schemas.microsoft.com/office/powerpoint/2010/main" val="143578174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60865 0 " pathEditMode="relative" ptsTypes="AA">
                                      <p:cBhvr>
                                        <p:cTn id="6" dur="500" fill="hold"/>
                                        <p:tgtEl>
                                          <p:spTgt spid="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60865 0 " pathEditMode="relative" ptsTypes="AA">
                                      <p:cBhvr>
                                        <p:cTn id="8" dur="500" fill="hold"/>
                                        <p:tgtEl>
                                          <p:spTgt spid="17"/>
                                        </p:tgtEl>
                                        <p:attrNameLst>
                                          <p:attrName>ppt_x</p:attrName>
                                          <p:attrName>ppt_y</p:attrName>
                                        </p:attrNameLst>
                                      </p:cBhvr>
                                    </p:animMotion>
                                  </p:childTnLst>
                                </p:cTn>
                              </p:par>
                            </p:childTnLst>
                          </p:cTn>
                        </p:par>
                        <p:par>
                          <p:cTn id="9" fill="hold">
                            <p:stCondLst>
                              <p:cond delay="500"/>
                            </p:stCondLst>
                            <p:childTnLst>
                              <p:par>
                                <p:cTn id="10" presetID="0" presetClass="path" presetSubtype="0" accel="50000" decel="50000" fill="hold" grpId="0" nodeType="afterEffect">
                                  <p:stCondLst>
                                    <p:cond delay="0"/>
                                  </p:stCondLst>
                                  <p:childTnLst>
                                    <p:animMotion origin="layout" path="M 0 0 L 0.41688 0 " pathEditMode="relative" ptsTypes="AA">
                                      <p:cBhvr>
                                        <p:cTn id="11" dur="500" fill="hold"/>
                                        <p:tgtEl>
                                          <p:spTgt spid="12"/>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41688 0 " pathEditMode="relative" ptsTypes="AA">
                                      <p:cBhvr>
                                        <p:cTn id="13" dur="500" fill="hold"/>
                                        <p:tgtEl>
                                          <p:spTgt spid="20"/>
                                        </p:tgtEl>
                                        <p:attrNameLst>
                                          <p:attrName>ppt_x</p:attrName>
                                          <p:attrName>ppt_y</p:attrName>
                                        </p:attrNameLst>
                                      </p:cBhvr>
                                    </p:animMotion>
                                  </p:childTnLst>
                                </p:cTn>
                              </p:par>
                            </p:childTnLst>
                          </p:cTn>
                        </p:par>
                        <p:par>
                          <p:cTn id="14" fill="hold">
                            <p:stCondLst>
                              <p:cond delay="1000"/>
                            </p:stCondLst>
                            <p:childTnLst>
                              <p:par>
                                <p:cTn id="15" presetID="0" presetClass="path" presetSubtype="0" accel="50000" decel="50000" fill="hold" grpId="0" nodeType="afterEffect">
                                  <p:stCondLst>
                                    <p:cond delay="0"/>
                                  </p:stCondLst>
                                  <p:childTnLst>
                                    <p:animMotion origin="layout" path="M 0 0 L 0.40855 0 " pathEditMode="relative" ptsTypes="AA">
                                      <p:cBhvr>
                                        <p:cTn id="16" dur="500" fill="hold"/>
                                        <p:tgtEl>
                                          <p:spTgt spid="1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40855 0 " pathEditMode="relative" ptsTypes="AA">
                                      <p:cBhvr>
                                        <p:cTn id="18"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7" grpId="0" animBg="1"/>
      <p:bldP spid="20"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781800" y="381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6781800" y="1341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6781800" y="2362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7200900" y="533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7200900" y="14630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7200900" y="24536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9" name="TextBox 28"/>
          <p:cNvSpPr txBox="1"/>
          <p:nvPr/>
        </p:nvSpPr>
        <p:spPr>
          <a:xfrm>
            <a:off x="6239136" y="3733800"/>
            <a:ext cx="2340855" cy="523220"/>
          </a:xfrm>
          <a:prstGeom prst="rect">
            <a:avLst/>
          </a:prstGeom>
          <a:noFill/>
        </p:spPr>
        <p:txBody>
          <a:bodyPr wrap="none" rtlCol="0">
            <a:spAutoFit/>
          </a:bodyPr>
          <a:lstStyle/>
          <a:p>
            <a:pPr algn="r">
              <a:buNone/>
            </a:pPr>
            <a:r>
              <a:rPr lang="en-US" sz="2800" dirty="0" smtClean="0"/>
              <a:t>Round one: 8</a:t>
            </a:r>
            <a:endParaRPr lang="en-US" sz="2800" dirty="0"/>
          </a:p>
        </p:txBody>
      </p:sp>
      <p:sp>
        <p:nvSpPr>
          <p:cNvPr id="30" name="TextBox 29"/>
          <p:cNvSpPr txBox="1"/>
          <p:nvPr/>
        </p:nvSpPr>
        <p:spPr>
          <a:xfrm>
            <a:off x="6106412" y="4386590"/>
            <a:ext cx="2473579" cy="523220"/>
          </a:xfrm>
          <a:prstGeom prst="rect">
            <a:avLst/>
          </a:prstGeom>
          <a:noFill/>
        </p:spPr>
        <p:txBody>
          <a:bodyPr wrap="none" rtlCol="0">
            <a:spAutoFit/>
          </a:bodyPr>
          <a:lstStyle/>
          <a:p>
            <a:pPr algn="r">
              <a:buNone/>
            </a:pPr>
            <a:r>
              <a:rPr lang="en-US" sz="2800" dirty="0" smtClean="0"/>
              <a:t>Round two: 11</a:t>
            </a:r>
            <a:endParaRPr lang="en-US" sz="2800" dirty="0"/>
          </a:p>
        </p:txBody>
      </p:sp>
      <p:sp>
        <p:nvSpPr>
          <p:cNvPr id="31" name="TextBox 30"/>
          <p:cNvSpPr txBox="1"/>
          <p:nvPr/>
        </p:nvSpPr>
        <p:spPr>
          <a:xfrm>
            <a:off x="6019800" y="5039380"/>
            <a:ext cx="2560191" cy="523220"/>
          </a:xfrm>
          <a:prstGeom prst="rect">
            <a:avLst/>
          </a:prstGeom>
          <a:noFill/>
        </p:spPr>
        <p:txBody>
          <a:bodyPr wrap="none" rtlCol="0">
            <a:spAutoFit/>
          </a:bodyPr>
          <a:lstStyle/>
          <a:p>
            <a:pPr algn="r">
              <a:buNone/>
            </a:pPr>
            <a:r>
              <a:rPr lang="en-US" sz="2800" dirty="0" smtClean="0"/>
              <a:t>Round three: 9</a:t>
            </a:r>
            <a:endParaRPr lang="en-US" sz="2800" dirty="0"/>
          </a:p>
        </p:txBody>
      </p:sp>
      <p:sp>
        <p:nvSpPr>
          <p:cNvPr id="32" name="TextBox 31"/>
          <p:cNvSpPr txBox="1"/>
          <p:nvPr/>
        </p:nvSpPr>
        <p:spPr>
          <a:xfrm>
            <a:off x="6572435" y="5725180"/>
            <a:ext cx="2007556" cy="523220"/>
          </a:xfrm>
          <a:prstGeom prst="rect">
            <a:avLst/>
          </a:prstGeom>
          <a:noFill/>
        </p:spPr>
        <p:txBody>
          <a:bodyPr wrap="none" rtlCol="0">
            <a:spAutoFit/>
          </a:bodyPr>
          <a:lstStyle/>
          <a:p>
            <a:pPr algn="r">
              <a:buNone/>
            </a:pPr>
            <a:r>
              <a:rPr lang="en-US" sz="2800" b="1" dirty="0" smtClean="0"/>
              <a:t>Average: 9</a:t>
            </a:r>
            <a:endParaRPr lang="en-US" sz="2800" b="1" dirty="0"/>
          </a:p>
        </p:txBody>
      </p:sp>
      <p:pic>
        <p:nvPicPr>
          <p:cNvPr id="33" name="Picture 32"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0"/>
            <a:ext cx="6742286" cy="6858000"/>
          </a:xfrm>
          <a:prstGeom prst="rect">
            <a:avLst/>
          </a:prstGeom>
        </p:spPr>
      </p:pic>
      <p:sp>
        <p:nvSpPr>
          <p:cNvPr id="34" name="Rounded Rectangle 33"/>
          <p:cNvSpPr/>
          <p:nvPr/>
        </p:nvSpPr>
        <p:spPr bwMode="auto">
          <a:xfrm>
            <a:off x="6324600" y="5715000"/>
            <a:ext cx="2514600" cy="609600"/>
          </a:xfrm>
          <a:prstGeom prst="roundRect">
            <a:avLst/>
          </a:prstGeom>
          <a:noFill/>
          <a:ln w="25400" cap="flat" cmpd="sng" algn="ctr">
            <a:solidFill>
              <a:srgbClr val="F15A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extLst>
      <p:ext uri="{BB962C8B-B14F-4D97-AF65-F5344CB8AC3E}">
        <p14:creationId xmlns:p14="http://schemas.microsoft.com/office/powerpoint/2010/main" val="297672084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3000"/>
                                        <p:tgtEl>
                                          <p:spTgt spid="3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2" grpId="0" animBg="1"/>
      <p:bldP spid="29" grpId="0"/>
      <p:bldP spid="30" grpId="0"/>
      <p:bldP spid="31" grpId="0"/>
      <p:bldP spid="32" grpId="0"/>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Estimate your velocity</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Using the fruit from above</a:t>
            </a:r>
            <a:endParaRPr lang="en-US" dirty="0" smtClean="0"/>
          </a:p>
          <a:p>
            <a:r>
              <a:rPr lang="en-US" dirty="0" smtClean="0"/>
              <a:t>Use the estimates you developed a few minutes ago</a:t>
            </a:r>
          </a:p>
          <a:p>
            <a:r>
              <a:rPr lang="en-US" dirty="0" smtClean="0"/>
              <a:t>How many </a:t>
            </a:r>
            <a:r>
              <a:rPr lang="en-US" dirty="0" smtClean="0"/>
              <a:t>“stories” </a:t>
            </a:r>
            <a:r>
              <a:rPr lang="en-US" dirty="0" smtClean="0"/>
              <a:t>could you complete in a single iteration?</a:t>
            </a:r>
          </a:p>
          <a:p>
            <a:pPr marL="0" indent="0">
              <a:buNone/>
            </a:pPr>
            <a:endParaRPr lang="en-US" dirty="0"/>
          </a:p>
        </p:txBody>
      </p:sp>
    </p:spTree>
    <p:extLst>
      <p:ext uri="{BB962C8B-B14F-4D97-AF65-F5344CB8AC3E}">
        <p14:creationId xmlns:p14="http://schemas.microsoft.com/office/powerpoint/2010/main" val="33573023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1560" y="548680"/>
            <a:ext cx="1656184" cy="1656184"/>
          </a:xfrm>
          <a:prstGeom prst="rect">
            <a:avLst/>
          </a:prstGeom>
        </p:spPr>
      </p:pic>
      <p:pic>
        <p:nvPicPr>
          <p:cNvPr id="5" name="Picture 4"/>
          <p:cNvPicPr>
            <a:picLocks noChangeAspect="1"/>
          </p:cNvPicPr>
          <p:nvPr/>
        </p:nvPicPr>
        <p:blipFill>
          <a:blip r:embed="rId3"/>
          <a:stretch>
            <a:fillRect/>
          </a:stretch>
        </p:blipFill>
        <p:spPr>
          <a:xfrm>
            <a:off x="1979712" y="5373216"/>
            <a:ext cx="792088" cy="873098"/>
          </a:xfrm>
          <a:prstGeom prst="rect">
            <a:avLst/>
          </a:prstGeom>
        </p:spPr>
      </p:pic>
      <p:pic>
        <p:nvPicPr>
          <p:cNvPr id="6" name="Picture 5"/>
          <p:cNvPicPr>
            <a:picLocks noChangeAspect="1"/>
          </p:cNvPicPr>
          <p:nvPr/>
        </p:nvPicPr>
        <p:blipFill rotWithShape="1">
          <a:blip r:embed="rId4"/>
          <a:srcRect l="7059" t="7090" r="6304" b="10522"/>
          <a:stretch/>
        </p:blipFill>
        <p:spPr>
          <a:xfrm>
            <a:off x="1331640" y="2204864"/>
            <a:ext cx="3645839" cy="2610332"/>
          </a:xfrm>
          <a:prstGeom prst="rect">
            <a:avLst/>
          </a:prstGeom>
        </p:spPr>
      </p:pic>
      <p:pic>
        <p:nvPicPr>
          <p:cNvPr id="7" name="Picture 6"/>
          <p:cNvPicPr>
            <a:picLocks noChangeAspect="1"/>
          </p:cNvPicPr>
          <p:nvPr/>
        </p:nvPicPr>
        <p:blipFill>
          <a:blip r:embed="rId5"/>
          <a:stretch>
            <a:fillRect/>
          </a:stretch>
        </p:blipFill>
        <p:spPr>
          <a:xfrm>
            <a:off x="3923928" y="908720"/>
            <a:ext cx="1032338" cy="936103"/>
          </a:xfrm>
          <a:prstGeom prst="rect">
            <a:avLst/>
          </a:prstGeom>
        </p:spPr>
      </p:pic>
      <p:pic>
        <p:nvPicPr>
          <p:cNvPr id="8" name="Picture 7"/>
          <p:cNvPicPr>
            <a:picLocks noChangeAspect="1"/>
          </p:cNvPicPr>
          <p:nvPr/>
        </p:nvPicPr>
        <p:blipFill rotWithShape="1">
          <a:blip r:embed="rId6"/>
          <a:srcRect l="28032" r="27316"/>
          <a:stretch/>
        </p:blipFill>
        <p:spPr>
          <a:xfrm>
            <a:off x="6876256" y="692696"/>
            <a:ext cx="1845853" cy="3096344"/>
          </a:xfrm>
          <a:prstGeom prst="rect">
            <a:avLst/>
          </a:prstGeom>
        </p:spPr>
      </p:pic>
      <p:pic>
        <p:nvPicPr>
          <p:cNvPr id="9" name="Picture 8"/>
          <p:cNvPicPr>
            <a:picLocks noChangeAspect="1"/>
          </p:cNvPicPr>
          <p:nvPr/>
        </p:nvPicPr>
        <p:blipFill rotWithShape="1">
          <a:blip r:embed="rId7"/>
          <a:srcRect l="14102" t="10888" r="13623"/>
          <a:stretch/>
        </p:blipFill>
        <p:spPr>
          <a:xfrm>
            <a:off x="5786301" y="3903738"/>
            <a:ext cx="2163982" cy="2117549"/>
          </a:xfrm>
          <a:prstGeom prst="rect">
            <a:avLst/>
          </a:prstGeom>
        </p:spPr>
      </p:pic>
      <p:sp>
        <p:nvSpPr>
          <p:cNvPr id="10" name="TextBox 9"/>
          <p:cNvSpPr txBox="1"/>
          <p:nvPr/>
        </p:nvSpPr>
        <p:spPr>
          <a:xfrm>
            <a:off x="827584" y="260648"/>
            <a:ext cx="1152128" cy="400110"/>
          </a:xfrm>
          <a:prstGeom prst="rect">
            <a:avLst/>
          </a:prstGeom>
          <a:noFill/>
        </p:spPr>
        <p:txBody>
          <a:bodyPr wrap="square" rtlCol="0">
            <a:spAutoFit/>
          </a:bodyPr>
          <a:lstStyle/>
          <a:p>
            <a:pPr>
              <a:buNone/>
            </a:pPr>
            <a:r>
              <a:rPr lang="en-US" dirty="0" smtClean="0"/>
              <a:t>Plum</a:t>
            </a:r>
            <a:endParaRPr lang="en-US" dirty="0"/>
          </a:p>
        </p:txBody>
      </p:sp>
      <p:sp>
        <p:nvSpPr>
          <p:cNvPr id="12" name="TextBox 11"/>
          <p:cNvSpPr txBox="1"/>
          <p:nvPr/>
        </p:nvSpPr>
        <p:spPr>
          <a:xfrm>
            <a:off x="3995936" y="476672"/>
            <a:ext cx="1152128" cy="400110"/>
          </a:xfrm>
          <a:prstGeom prst="rect">
            <a:avLst/>
          </a:prstGeom>
          <a:noFill/>
        </p:spPr>
        <p:txBody>
          <a:bodyPr wrap="square" rtlCol="0">
            <a:spAutoFit/>
          </a:bodyPr>
          <a:lstStyle/>
          <a:p>
            <a:pPr>
              <a:buNone/>
            </a:pPr>
            <a:r>
              <a:rPr lang="en-US" dirty="0" smtClean="0"/>
              <a:t>Grape</a:t>
            </a:r>
            <a:endParaRPr lang="en-US" dirty="0"/>
          </a:p>
        </p:txBody>
      </p:sp>
      <p:sp>
        <p:nvSpPr>
          <p:cNvPr id="13" name="TextBox 12"/>
          <p:cNvSpPr txBox="1"/>
          <p:nvPr/>
        </p:nvSpPr>
        <p:spPr>
          <a:xfrm>
            <a:off x="7452320" y="3573016"/>
            <a:ext cx="1440160" cy="400110"/>
          </a:xfrm>
          <a:prstGeom prst="rect">
            <a:avLst/>
          </a:prstGeom>
          <a:noFill/>
        </p:spPr>
        <p:txBody>
          <a:bodyPr wrap="square" rtlCol="0">
            <a:spAutoFit/>
          </a:bodyPr>
          <a:lstStyle/>
          <a:p>
            <a:pPr>
              <a:buNone/>
            </a:pPr>
            <a:r>
              <a:rPr lang="en-US" dirty="0" smtClean="0"/>
              <a:t>Pineapple</a:t>
            </a:r>
            <a:endParaRPr lang="en-US" dirty="0"/>
          </a:p>
        </p:txBody>
      </p:sp>
      <p:sp>
        <p:nvSpPr>
          <p:cNvPr id="14" name="TextBox 13"/>
          <p:cNvSpPr txBox="1"/>
          <p:nvPr/>
        </p:nvSpPr>
        <p:spPr>
          <a:xfrm>
            <a:off x="6228184" y="6021288"/>
            <a:ext cx="1152128" cy="400110"/>
          </a:xfrm>
          <a:prstGeom prst="rect">
            <a:avLst/>
          </a:prstGeom>
          <a:noFill/>
        </p:spPr>
        <p:txBody>
          <a:bodyPr wrap="square" rtlCol="0">
            <a:spAutoFit/>
          </a:bodyPr>
          <a:lstStyle/>
          <a:p>
            <a:pPr>
              <a:buNone/>
            </a:pPr>
            <a:r>
              <a:rPr lang="en-US" dirty="0" smtClean="0"/>
              <a:t>Orange</a:t>
            </a:r>
            <a:endParaRPr lang="en-US" dirty="0"/>
          </a:p>
        </p:txBody>
      </p:sp>
      <p:sp>
        <p:nvSpPr>
          <p:cNvPr id="15" name="TextBox 14"/>
          <p:cNvSpPr txBox="1"/>
          <p:nvPr/>
        </p:nvSpPr>
        <p:spPr>
          <a:xfrm>
            <a:off x="2555776" y="4725144"/>
            <a:ext cx="1800200" cy="400110"/>
          </a:xfrm>
          <a:prstGeom prst="rect">
            <a:avLst/>
          </a:prstGeom>
          <a:noFill/>
        </p:spPr>
        <p:txBody>
          <a:bodyPr wrap="square" rtlCol="0">
            <a:spAutoFit/>
          </a:bodyPr>
          <a:lstStyle/>
          <a:p>
            <a:pPr>
              <a:buNone/>
            </a:pPr>
            <a:r>
              <a:rPr lang="en-US" dirty="0" smtClean="0"/>
              <a:t>Watermelon</a:t>
            </a:r>
            <a:endParaRPr lang="en-US" dirty="0"/>
          </a:p>
        </p:txBody>
      </p:sp>
      <p:sp>
        <p:nvSpPr>
          <p:cNvPr id="16" name="TextBox 15"/>
          <p:cNvSpPr txBox="1"/>
          <p:nvPr/>
        </p:nvSpPr>
        <p:spPr>
          <a:xfrm>
            <a:off x="1691680" y="6237312"/>
            <a:ext cx="1656184" cy="400110"/>
          </a:xfrm>
          <a:prstGeom prst="rect">
            <a:avLst/>
          </a:prstGeom>
          <a:noFill/>
        </p:spPr>
        <p:txBody>
          <a:bodyPr wrap="square" rtlCol="0">
            <a:spAutoFit/>
          </a:bodyPr>
          <a:lstStyle/>
          <a:p>
            <a:pPr>
              <a:buNone/>
            </a:pPr>
            <a:r>
              <a:rPr lang="en-US" dirty="0" smtClean="0"/>
              <a:t>Strawberry</a:t>
            </a:r>
            <a:endParaRPr lang="en-US" dirty="0"/>
          </a:p>
        </p:txBody>
      </p:sp>
    </p:spTree>
    <p:extLst>
      <p:ext uri="{BB962C8B-B14F-4D97-AF65-F5344CB8AC3E}">
        <p14:creationId xmlns:p14="http://schemas.microsoft.com/office/powerpoint/2010/main" val="3534512476"/>
      </p:ext>
    </p:extLst>
  </p:cSld>
  <p:clrMapOvr>
    <a:masterClrMapping/>
  </p:clrMapOvr>
  <p:transition xmlns:p14="http://schemas.microsoft.com/office/powerpoint/2010/main" spd="slow">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How Many Pairs?</a:t>
            </a:r>
            <a:endParaRPr lang="en-US" dirty="0"/>
          </a:p>
        </p:txBody>
      </p:sp>
      <p:sp>
        <p:nvSpPr>
          <p:cNvPr id="6" name="Content Placeholder 5"/>
          <p:cNvSpPr>
            <a:spLocks noGrp="1"/>
          </p:cNvSpPr>
          <p:nvPr>
            <p:ph idx="1"/>
          </p:nvPr>
        </p:nvSpPr>
        <p:spPr/>
        <p:txBody>
          <a:bodyPr/>
          <a:lstStyle/>
          <a:p>
            <a:r>
              <a:rPr lang="en-US" sz="2800" dirty="0" smtClean="0"/>
              <a:t>Unfortunately this is often more art than science</a:t>
            </a:r>
          </a:p>
          <a:p>
            <a:r>
              <a:rPr lang="en-US" sz="2800" dirty="0" smtClean="0"/>
              <a:t>But, it will probably be influenced by:</a:t>
            </a:r>
          </a:p>
          <a:p>
            <a:pPr lvl="2"/>
            <a:r>
              <a:rPr lang="en-US" dirty="0" smtClean="0"/>
              <a:t>Availability</a:t>
            </a:r>
          </a:p>
          <a:p>
            <a:pPr lvl="2"/>
            <a:r>
              <a:rPr lang="en-US" dirty="0" smtClean="0"/>
              <a:t>How many different feature sets/subsystems there are</a:t>
            </a:r>
          </a:p>
          <a:p>
            <a:pPr lvl="2"/>
            <a:r>
              <a:rPr lang="en-US" dirty="0" smtClean="0"/>
              <a:t>How many points in the total</a:t>
            </a:r>
          </a:p>
          <a:p>
            <a:pPr lvl="2"/>
            <a:r>
              <a:rPr lang="en-US" dirty="0" smtClean="0"/>
              <a:t>Gut feel – “too many cooks in the kitchen”</a:t>
            </a:r>
          </a:p>
          <a:p>
            <a:endParaRPr lang="en-US" dirty="0"/>
          </a:p>
        </p:txBody>
      </p:sp>
      <p:pic>
        <p:nvPicPr>
          <p:cNvPr id="5" name="Picture 4"/>
          <p:cNvPicPr>
            <a:picLocks noChangeAspect="1"/>
          </p:cNvPicPr>
          <p:nvPr/>
        </p:nvPicPr>
        <p:blipFill>
          <a:blip r:embed="rId3"/>
          <a:stretch>
            <a:fillRect/>
          </a:stretch>
        </p:blipFill>
        <p:spPr>
          <a:xfrm>
            <a:off x="5796136" y="4634810"/>
            <a:ext cx="3347864" cy="2223190"/>
          </a:xfrm>
          <a:prstGeom prst="rect">
            <a:avLst/>
          </a:prstGeom>
        </p:spPr>
      </p:pic>
    </p:spTree>
    <p:extLst>
      <p:ext uri="{BB962C8B-B14F-4D97-AF65-F5344CB8AC3E}">
        <p14:creationId xmlns:p14="http://schemas.microsoft.com/office/powerpoint/2010/main" val="3817387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long?</a:t>
            </a:r>
            <a:endParaRPr lang="en-US" dirty="0"/>
          </a:p>
        </p:txBody>
      </p:sp>
    </p:spTree>
    <p:extLst>
      <p:ext uri="{BB962C8B-B14F-4D97-AF65-F5344CB8AC3E}">
        <p14:creationId xmlns:p14="http://schemas.microsoft.com/office/powerpoint/2010/main" val="4261183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mtClean="0"/>
              <a:t>How many iterations?</a:t>
            </a:r>
            <a:endParaRPr lang="en-US" dirty="0"/>
          </a:p>
        </p:txBody>
      </p:sp>
      <p:grpSp>
        <p:nvGrpSpPr>
          <p:cNvPr id="8" name="Group 7"/>
          <p:cNvGrpSpPr/>
          <p:nvPr/>
        </p:nvGrpSpPr>
        <p:grpSpPr>
          <a:xfrm>
            <a:off x="152400" y="1730680"/>
            <a:ext cx="8938688" cy="3972315"/>
            <a:chOff x="152400" y="1730680"/>
            <a:chExt cx="8938688" cy="3972315"/>
          </a:xfrm>
        </p:grpSpPr>
        <p:grpSp>
          <p:nvGrpSpPr>
            <p:cNvPr id="2" name="Group 7"/>
            <p:cNvGrpSpPr>
              <a:grpSpLocks/>
            </p:cNvGrpSpPr>
            <p:nvPr/>
          </p:nvGrpSpPr>
          <p:grpSpPr bwMode="auto">
            <a:xfrm>
              <a:off x="381000" y="1778305"/>
              <a:ext cx="1143000" cy="538163"/>
              <a:chOff x="381000" y="1752600"/>
              <a:chExt cx="1143000" cy="537865"/>
            </a:xfrm>
          </p:grpSpPr>
          <p:sp>
            <p:nvSpPr>
              <p:cNvPr id="38947" name="Rectangle 5"/>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8" name="TextBox 6"/>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3" name="Group 9"/>
            <p:cNvGrpSpPr>
              <a:grpSpLocks/>
            </p:cNvGrpSpPr>
            <p:nvPr/>
          </p:nvGrpSpPr>
          <p:grpSpPr bwMode="auto">
            <a:xfrm>
              <a:off x="609600" y="2095805"/>
              <a:ext cx="1143000" cy="538163"/>
              <a:chOff x="381000" y="1752600"/>
              <a:chExt cx="1143000" cy="537865"/>
            </a:xfrm>
          </p:grpSpPr>
          <p:sp>
            <p:nvSpPr>
              <p:cNvPr id="38945" name="Rectangle 10"/>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6" name="TextBox 11"/>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4" name="Group 12"/>
            <p:cNvGrpSpPr>
              <a:grpSpLocks/>
            </p:cNvGrpSpPr>
            <p:nvPr/>
          </p:nvGrpSpPr>
          <p:grpSpPr bwMode="auto">
            <a:xfrm>
              <a:off x="914400" y="2397430"/>
              <a:ext cx="1143000" cy="536575"/>
              <a:chOff x="381000" y="1752600"/>
              <a:chExt cx="1143000" cy="537865"/>
            </a:xfrm>
          </p:grpSpPr>
          <p:sp>
            <p:nvSpPr>
              <p:cNvPr id="38943" name="Rectangle 13"/>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4" name="TextBox 14"/>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5" name="Group 15"/>
            <p:cNvGrpSpPr>
              <a:grpSpLocks/>
            </p:cNvGrpSpPr>
            <p:nvPr/>
          </p:nvGrpSpPr>
          <p:grpSpPr bwMode="auto">
            <a:xfrm>
              <a:off x="1219200" y="2697468"/>
              <a:ext cx="1143000" cy="538162"/>
              <a:chOff x="381000" y="1752600"/>
              <a:chExt cx="1143000" cy="537865"/>
            </a:xfrm>
          </p:grpSpPr>
          <p:sp>
            <p:nvSpPr>
              <p:cNvPr id="38941" name="Rectangle 16"/>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2" name="TextBox 17"/>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6" name="Group 18"/>
            <p:cNvGrpSpPr>
              <a:grpSpLocks/>
            </p:cNvGrpSpPr>
            <p:nvPr/>
          </p:nvGrpSpPr>
          <p:grpSpPr bwMode="auto">
            <a:xfrm>
              <a:off x="1524000" y="2997505"/>
              <a:ext cx="1143000" cy="538163"/>
              <a:chOff x="381000" y="1752600"/>
              <a:chExt cx="1143000" cy="537865"/>
            </a:xfrm>
          </p:grpSpPr>
          <p:sp>
            <p:nvSpPr>
              <p:cNvPr id="38939" name="Rectangle 19"/>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0" name="TextBox 20"/>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7" name="Group 21"/>
            <p:cNvGrpSpPr>
              <a:grpSpLocks/>
            </p:cNvGrpSpPr>
            <p:nvPr/>
          </p:nvGrpSpPr>
          <p:grpSpPr bwMode="auto">
            <a:xfrm>
              <a:off x="1828800" y="3297543"/>
              <a:ext cx="1143000" cy="538162"/>
              <a:chOff x="381000" y="1752600"/>
              <a:chExt cx="1143000" cy="537865"/>
            </a:xfrm>
          </p:grpSpPr>
          <p:sp>
            <p:nvSpPr>
              <p:cNvPr id="38937" name="Rectangle 22"/>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38" name="TextBox 23"/>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sp>
          <p:nvSpPr>
            <p:cNvPr id="25" name="Content Placeholder 2"/>
            <p:cNvSpPr txBox="1">
              <a:spLocks/>
            </p:cNvSpPr>
            <p:nvPr/>
          </p:nvSpPr>
          <p:spPr bwMode="auto">
            <a:xfrm>
              <a:off x="152400" y="3530905"/>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400" b="1">
                  <a:solidFill>
                    <a:srgbClr val="00B0F0"/>
                  </a:solidFill>
                  <a:latin typeface="Calibri" charset="0"/>
                </a:rPr>
                <a:t>User Stories</a:t>
              </a:r>
            </a:p>
          </p:txBody>
        </p:sp>
        <p:sp>
          <p:nvSpPr>
            <p:cNvPr id="26" name="TextBox 25"/>
            <p:cNvSpPr txBox="1">
              <a:spLocks noChangeArrowheads="1"/>
            </p:cNvSpPr>
            <p:nvPr/>
          </p:nvSpPr>
          <p:spPr bwMode="auto">
            <a:xfrm>
              <a:off x="1295400" y="17306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4</a:t>
              </a:r>
            </a:p>
          </p:txBody>
        </p:sp>
        <p:sp>
          <p:nvSpPr>
            <p:cNvPr id="27" name="Content Placeholder 2"/>
            <p:cNvSpPr txBox="1">
              <a:spLocks/>
            </p:cNvSpPr>
            <p:nvPr/>
          </p:nvSpPr>
          <p:spPr bwMode="auto">
            <a:xfrm>
              <a:off x="2286000" y="1930705"/>
              <a:ext cx="53340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000" b="1" dirty="0">
                  <a:solidFill>
                    <a:srgbClr val="FF0000"/>
                  </a:solidFill>
                  <a:latin typeface="Calibri" charset="0"/>
                </a:rPr>
                <a:t>Story Point</a:t>
              </a:r>
              <a:r>
                <a:rPr lang="en-US" sz="2000" b="1" dirty="0" smtClean="0">
                  <a:solidFill>
                    <a:srgbClr val="FF0000"/>
                  </a:solidFill>
                  <a:latin typeface="Calibri" charset="0"/>
                </a:rPr>
                <a:t> Estimates</a:t>
              </a:r>
              <a:endParaRPr lang="en-US" sz="2000" b="1" dirty="0">
                <a:solidFill>
                  <a:srgbClr val="FF0000"/>
                </a:solidFill>
                <a:latin typeface="Calibri" charset="0"/>
              </a:endParaRPr>
            </a:p>
          </p:txBody>
        </p:sp>
        <p:sp>
          <p:nvSpPr>
            <p:cNvPr id="28" name="TextBox 27"/>
            <p:cNvSpPr txBox="1">
              <a:spLocks noChangeArrowheads="1"/>
            </p:cNvSpPr>
            <p:nvPr/>
          </p:nvSpPr>
          <p:spPr bwMode="auto">
            <a:xfrm>
              <a:off x="1524000" y="20354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2</a:t>
              </a:r>
            </a:p>
          </p:txBody>
        </p:sp>
        <p:sp>
          <p:nvSpPr>
            <p:cNvPr id="29" name="TextBox 28"/>
            <p:cNvSpPr txBox="1">
              <a:spLocks noChangeArrowheads="1"/>
            </p:cNvSpPr>
            <p:nvPr/>
          </p:nvSpPr>
          <p:spPr bwMode="auto">
            <a:xfrm>
              <a:off x="1828800" y="23402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4</a:t>
              </a:r>
            </a:p>
          </p:txBody>
        </p:sp>
        <p:sp>
          <p:nvSpPr>
            <p:cNvPr id="30" name="TextBox 29"/>
            <p:cNvSpPr txBox="1">
              <a:spLocks noChangeArrowheads="1"/>
            </p:cNvSpPr>
            <p:nvPr/>
          </p:nvSpPr>
          <p:spPr bwMode="auto">
            <a:xfrm>
              <a:off x="2133600" y="26450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2</a:t>
              </a:r>
            </a:p>
          </p:txBody>
        </p:sp>
        <p:sp>
          <p:nvSpPr>
            <p:cNvPr id="31" name="TextBox 30"/>
            <p:cNvSpPr txBox="1">
              <a:spLocks noChangeArrowheads="1"/>
            </p:cNvSpPr>
            <p:nvPr/>
          </p:nvSpPr>
          <p:spPr bwMode="auto">
            <a:xfrm>
              <a:off x="2438400" y="29498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1</a:t>
              </a:r>
            </a:p>
          </p:txBody>
        </p:sp>
        <p:sp>
          <p:nvSpPr>
            <p:cNvPr id="32" name="TextBox 31"/>
            <p:cNvSpPr txBox="1">
              <a:spLocks noChangeArrowheads="1"/>
            </p:cNvSpPr>
            <p:nvPr/>
          </p:nvSpPr>
          <p:spPr bwMode="auto">
            <a:xfrm>
              <a:off x="2743200" y="32546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8</a:t>
              </a:r>
            </a:p>
          </p:txBody>
        </p:sp>
        <p:pic>
          <p:nvPicPr>
            <p:cNvPr id="201730" name="Picture 2"/>
            <p:cNvPicPr>
              <a:picLocks noChangeAspect="1" noChangeArrowheads="1"/>
            </p:cNvPicPr>
            <p:nvPr/>
          </p:nvPicPr>
          <p:blipFill>
            <a:blip r:embed="rId3"/>
            <a:srcRect/>
            <a:stretch>
              <a:fillRect/>
            </a:stretch>
          </p:blipFill>
          <p:spPr bwMode="auto">
            <a:xfrm>
              <a:off x="3581400" y="2540305"/>
              <a:ext cx="3505200" cy="2447925"/>
            </a:xfrm>
            <a:prstGeom prst="rect">
              <a:avLst/>
            </a:prstGeom>
            <a:noFill/>
            <a:ln w="12700">
              <a:noFill/>
              <a:miter lim="800000"/>
              <a:headEnd/>
              <a:tailEnd/>
            </a:ln>
            <a:effectLst>
              <a:prstShdw prst="shdw17" dist="17961" dir="2700000">
                <a:srgbClr val="2F4D71">
                  <a:alpha val="74998"/>
                </a:srgbClr>
              </a:prstShdw>
            </a:effectLst>
          </p:spPr>
        </p:pic>
        <p:sp>
          <p:nvSpPr>
            <p:cNvPr id="33" name="Content Placeholder 2"/>
            <p:cNvSpPr txBox="1">
              <a:spLocks/>
            </p:cNvSpPr>
            <p:nvPr/>
          </p:nvSpPr>
          <p:spPr bwMode="auto">
            <a:xfrm>
              <a:off x="7109888" y="2669630"/>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smtClean="0">
                  <a:solidFill>
                    <a:srgbClr val="00B050"/>
                  </a:solidFill>
                  <a:latin typeface="Calibri" charset="0"/>
                </a:rPr>
                <a:t>Estimated Iteration </a:t>
              </a:r>
              <a:r>
                <a:rPr lang="en-US" sz="2800" b="1" dirty="0">
                  <a:solidFill>
                    <a:srgbClr val="00B050"/>
                  </a:solidFill>
                  <a:latin typeface="Calibri" charset="0"/>
                </a:rPr>
                <a:t>Velocity</a:t>
              </a:r>
            </a:p>
          </p:txBody>
        </p:sp>
        <p:sp>
          <p:nvSpPr>
            <p:cNvPr id="34" name="Content Placeholder 2"/>
            <p:cNvSpPr txBox="1">
              <a:spLocks/>
            </p:cNvSpPr>
            <p:nvPr/>
          </p:nvSpPr>
          <p:spPr bwMode="auto">
            <a:xfrm>
              <a:off x="2893299" y="5093395"/>
              <a:ext cx="2867891"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400" b="1" dirty="0">
                  <a:latin typeface="Calibri" charset="0"/>
                </a:rPr>
                <a:t>/</a:t>
              </a:r>
              <a:r>
                <a:rPr lang="en-US" sz="2400" b="1" dirty="0" smtClean="0">
                  <a:latin typeface="Calibri" charset="0"/>
                </a:rPr>
                <a:t> </a:t>
              </a:r>
              <a:r>
                <a:rPr lang="en-US" sz="2400" b="1" dirty="0" smtClean="0">
                  <a:solidFill>
                    <a:srgbClr val="00B050"/>
                  </a:solidFill>
                  <a:latin typeface="Calibri" charset="0"/>
                </a:rPr>
                <a:t>Estimated </a:t>
              </a:r>
              <a:r>
                <a:rPr lang="en-US" sz="2400" b="1" dirty="0">
                  <a:solidFill>
                    <a:srgbClr val="00B050"/>
                  </a:solidFill>
                  <a:latin typeface="Calibri" charset="0"/>
                </a:rPr>
                <a:t>Velocity</a:t>
              </a:r>
              <a:endParaRPr lang="en-US" sz="2400" b="1" dirty="0">
                <a:solidFill>
                  <a:srgbClr val="9933FF"/>
                </a:solidFill>
                <a:latin typeface="Calibri" charset="0"/>
              </a:endParaRPr>
            </a:p>
          </p:txBody>
        </p:sp>
        <p:sp>
          <p:nvSpPr>
            <p:cNvPr id="35" name="TextBox 34"/>
            <p:cNvSpPr txBox="1"/>
            <p:nvPr/>
          </p:nvSpPr>
          <p:spPr>
            <a:xfrm>
              <a:off x="531100" y="5088633"/>
              <a:ext cx="2590800" cy="461962"/>
            </a:xfrm>
            <a:prstGeom prst="rect">
              <a:avLst/>
            </a:prstGeom>
            <a:noFill/>
          </p:spPr>
          <p:txBody>
            <a:bodyPr>
              <a:prstTxWarp prst="textNoShape">
                <a:avLst/>
              </a:prstTxWarp>
              <a:spAutoFit/>
            </a:bodyPr>
            <a:lstStyle/>
            <a:p>
              <a:pPr>
                <a:buNone/>
              </a:pPr>
              <a:r>
                <a:rPr lang="en-US" sz="2400" b="1">
                  <a:solidFill>
                    <a:srgbClr val="FF0000"/>
                  </a:solidFill>
                  <a:latin typeface="Calibri" charset="0"/>
                </a:rPr>
                <a:t>Total Story Points</a:t>
              </a:r>
              <a:endParaRPr lang="en-US" sz="2400"/>
            </a:p>
          </p:txBody>
        </p:sp>
        <p:sp>
          <p:nvSpPr>
            <p:cNvPr id="36" name="TextBox 35"/>
            <p:cNvSpPr txBox="1"/>
            <p:nvPr/>
          </p:nvSpPr>
          <p:spPr>
            <a:xfrm>
              <a:off x="5585331" y="5093395"/>
              <a:ext cx="3234291" cy="461665"/>
            </a:xfrm>
            <a:prstGeom prst="rect">
              <a:avLst/>
            </a:prstGeom>
            <a:noFill/>
          </p:spPr>
          <p:txBody>
            <a:bodyPr wrap="square">
              <a:prstTxWarp prst="textNoShape">
                <a:avLst/>
              </a:prstTxWarp>
              <a:spAutoFit/>
            </a:bodyPr>
            <a:lstStyle/>
            <a:p>
              <a:pPr>
                <a:buNone/>
              </a:pPr>
              <a:r>
                <a:rPr lang="en-US" sz="2400" b="1" dirty="0">
                  <a:latin typeface="Calibri" charset="0"/>
                </a:rPr>
                <a:t>=</a:t>
              </a:r>
              <a:r>
                <a:rPr lang="en-US" sz="2400" b="1" dirty="0">
                  <a:solidFill>
                    <a:srgbClr val="FF0000"/>
                  </a:solidFill>
                  <a:latin typeface="Calibri" charset="0"/>
                </a:rPr>
                <a:t> </a:t>
              </a:r>
              <a:r>
                <a:rPr lang="en-US" sz="2400" b="1" dirty="0">
                  <a:solidFill>
                    <a:srgbClr val="9933FF"/>
                  </a:solidFill>
                  <a:latin typeface="Calibri" charset="0"/>
                </a:rPr>
                <a:t>Number of</a:t>
              </a:r>
              <a:r>
                <a:rPr lang="en-US" sz="2400" b="1" dirty="0" smtClean="0">
                  <a:solidFill>
                    <a:srgbClr val="9933FF"/>
                  </a:solidFill>
                  <a:latin typeface="Calibri" charset="0"/>
                </a:rPr>
                <a:t> Iterations</a:t>
              </a:r>
              <a:endParaRPr lang="en-US" sz="2400" dirty="0"/>
            </a:p>
          </p:txBody>
        </p:sp>
        <p:sp>
          <p:nvSpPr>
            <p:cNvPr id="37" name="Content Placeholder 2"/>
            <p:cNvSpPr txBox="1">
              <a:spLocks/>
            </p:cNvSpPr>
            <p:nvPr/>
          </p:nvSpPr>
          <p:spPr bwMode="auto">
            <a:xfrm>
              <a:off x="7080264" y="3911905"/>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1600" b="1" dirty="0">
                  <a:solidFill>
                    <a:srgbClr val="00B050"/>
                  </a:solidFill>
                  <a:latin typeface="Calibri" charset="0"/>
                </a:rPr>
                <a:t>(Points per</a:t>
              </a:r>
              <a:r>
                <a:rPr lang="en-US" sz="1600" b="1" dirty="0" smtClean="0">
                  <a:solidFill>
                    <a:srgbClr val="00B050"/>
                  </a:solidFill>
                  <a:latin typeface="Calibri" charset="0"/>
                </a:rPr>
                <a:t> iteration)</a:t>
              </a:r>
              <a:endParaRPr lang="en-US" sz="1600" b="1" dirty="0">
                <a:solidFill>
                  <a:srgbClr val="00B050"/>
                </a:solidFill>
                <a:latin typeface="Calibri" charset="0"/>
              </a:endParaRPr>
            </a:p>
          </p:txBody>
        </p:sp>
      </p:grpSp>
      <p:sp>
        <p:nvSpPr>
          <p:cNvPr id="38" name="TextBox 37"/>
          <p:cNvSpPr txBox="1"/>
          <p:nvPr/>
        </p:nvSpPr>
        <p:spPr>
          <a:xfrm>
            <a:off x="2248556" y="533400"/>
            <a:ext cx="5943600" cy="400110"/>
          </a:xfrm>
          <a:prstGeom prst="rect">
            <a:avLst/>
          </a:prstGeom>
          <a:noFill/>
        </p:spPr>
        <p:txBody>
          <a:bodyPr wrap="square" rtlCol="0">
            <a:spAutoFit/>
          </a:bodyPr>
          <a:lstStyle/>
          <a:p>
            <a:endParaRPr lang="en-US" sz="2000" dirty="0" smtClean="0"/>
          </a:p>
        </p:txBody>
      </p:sp>
    </p:spTree>
    <p:extLst>
      <p:ext uri="{BB962C8B-B14F-4D97-AF65-F5344CB8AC3E}">
        <p14:creationId xmlns:p14="http://schemas.microsoft.com/office/powerpoint/2010/main" val="6304758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1520" y="3933056"/>
            <a:ext cx="2857742" cy="2286194"/>
          </a:xfrm>
          <a:prstGeom prst="rect">
            <a:avLst/>
          </a:prstGeom>
        </p:spPr>
      </p:pic>
      <p:pic>
        <p:nvPicPr>
          <p:cNvPr id="5" name="Picture 4"/>
          <p:cNvPicPr>
            <a:picLocks noChangeAspect="1"/>
          </p:cNvPicPr>
          <p:nvPr/>
        </p:nvPicPr>
        <p:blipFill>
          <a:blip r:embed="rId4"/>
          <a:stretch>
            <a:fillRect/>
          </a:stretch>
        </p:blipFill>
        <p:spPr>
          <a:xfrm>
            <a:off x="5635666" y="1844824"/>
            <a:ext cx="3072341" cy="2304256"/>
          </a:xfrm>
          <a:prstGeom prst="rect">
            <a:avLst/>
          </a:prstGeom>
        </p:spPr>
      </p:pic>
      <p:pic>
        <p:nvPicPr>
          <p:cNvPr id="6" name="Picture 5"/>
          <p:cNvPicPr>
            <a:picLocks noChangeAspect="1"/>
          </p:cNvPicPr>
          <p:nvPr/>
        </p:nvPicPr>
        <p:blipFill>
          <a:blip r:embed="rId5"/>
          <a:stretch>
            <a:fillRect/>
          </a:stretch>
        </p:blipFill>
        <p:spPr>
          <a:xfrm>
            <a:off x="5580112" y="4653136"/>
            <a:ext cx="3054190" cy="1902586"/>
          </a:xfrm>
          <a:prstGeom prst="rect">
            <a:avLst/>
          </a:prstGeom>
        </p:spPr>
      </p:pic>
      <p:pic>
        <p:nvPicPr>
          <p:cNvPr id="7" name="Picture 6"/>
          <p:cNvPicPr>
            <a:picLocks noChangeAspect="1"/>
          </p:cNvPicPr>
          <p:nvPr/>
        </p:nvPicPr>
        <p:blipFill>
          <a:blip r:embed="rId6"/>
          <a:stretch>
            <a:fillRect/>
          </a:stretch>
        </p:blipFill>
        <p:spPr>
          <a:xfrm>
            <a:off x="2987824" y="3140968"/>
            <a:ext cx="2893928" cy="1986780"/>
          </a:xfrm>
          <a:prstGeom prst="rect">
            <a:avLst/>
          </a:prstGeom>
        </p:spPr>
      </p:pic>
      <p:pic>
        <p:nvPicPr>
          <p:cNvPr id="8" name="Picture 7"/>
          <p:cNvPicPr>
            <a:picLocks noChangeAspect="1"/>
          </p:cNvPicPr>
          <p:nvPr/>
        </p:nvPicPr>
        <p:blipFill>
          <a:blip r:embed="rId7"/>
          <a:stretch>
            <a:fillRect/>
          </a:stretch>
        </p:blipFill>
        <p:spPr>
          <a:xfrm>
            <a:off x="539552" y="548680"/>
            <a:ext cx="3505572" cy="2337048"/>
          </a:xfrm>
          <a:prstGeom prst="rect">
            <a:avLst/>
          </a:prstGeom>
        </p:spPr>
      </p:pic>
      <p:sp>
        <p:nvSpPr>
          <p:cNvPr id="9" name="TextBox 8"/>
          <p:cNvSpPr txBox="1"/>
          <p:nvPr/>
        </p:nvSpPr>
        <p:spPr>
          <a:xfrm>
            <a:off x="4572000" y="1052736"/>
            <a:ext cx="4248472" cy="400110"/>
          </a:xfrm>
          <a:prstGeom prst="rect">
            <a:avLst/>
          </a:prstGeom>
          <a:noFill/>
        </p:spPr>
        <p:txBody>
          <a:bodyPr wrap="square" rtlCol="0">
            <a:spAutoFit/>
          </a:bodyPr>
          <a:lstStyle/>
          <a:p>
            <a:pPr>
              <a:buNone/>
            </a:pPr>
            <a:r>
              <a:rPr lang="en-US" dirty="0" smtClean="0"/>
              <a:t>Distance to the airport from here?</a:t>
            </a:r>
            <a:endParaRPr lang="en-US" dirty="0"/>
          </a:p>
        </p:txBody>
      </p:sp>
    </p:spTree>
    <p:extLst>
      <p:ext uri="{BB962C8B-B14F-4D97-AF65-F5344CB8AC3E}">
        <p14:creationId xmlns:p14="http://schemas.microsoft.com/office/powerpoint/2010/main" val="56685146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000"/>
                                        <p:tgtEl>
                                          <p:spTgt spid="4"/>
                                        </p:tgtEl>
                                      </p:cBhvr>
                                    </p:animEffect>
                                  </p:childTnLst>
                                </p:cTn>
                              </p:par>
                            </p:childTnLst>
                          </p:cTn>
                        </p:par>
                        <p:par>
                          <p:cTn id="8" fill="hold">
                            <p:stCondLst>
                              <p:cond delay="2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2000"/>
                                        <p:tgtEl>
                                          <p:spTgt spid="5"/>
                                        </p:tgtEl>
                                      </p:cBhvr>
                                    </p:animEffect>
                                  </p:childTnLst>
                                </p:cTn>
                              </p:par>
                            </p:childTnLst>
                          </p:cTn>
                        </p:par>
                        <p:par>
                          <p:cTn id="12" fill="hold">
                            <p:stCondLst>
                              <p:cond delay="4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2000"/>
                                        <p:tgtEl>
                                          <p:spTgt spid="6"/>
                                        </p:tgtEl>
                                      </p:cBhvr>
                                    </p:animEffect>
                                  </p:childTnLst>
                                </p:cTn>
                              </p:par>
                            </p:childTnLst>
                          </p:cTn>
                        </p:par>
                        <p:par>
                          <p:cTn id="16" fill="hold">
                            <p:stCondLst>
                              <p:cond delay="6000"/>
                            </p:stCondLst>
                            <p:childTnLst>
                              <p:par>
                                <p:cTn id="17" presetID="9"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116632"/>
            <a:ext cx="8412480" cy="839391"/>
          </a:xfrm>
        </p:spPr>
        <p:txBody>
          <a:bodyPr/>
          <a:lstStyle/>
          <a:p>
            <a:r>
              <a:rPr lang="en-US" sz="4400" dirty="0" smtClean="0">
                <a:latin typeface="Marydale"/>
              </a:rPr>
              <a:t>Raw Velocity</a:t>
            </a:r>
          </a:p>
        </p:txBody>
      </p:sp>
      <p:sp>
        <p:nvSpPr>
          <p:cNvPr id="6" name="Content Placeholder 5"/>
          <p:cNvSpPr>
            <a:spLocks noGrp="1"/>
          </p:cNvSpPr>
          <p:nvPr>
            <p:ph idx="1"/>
          </p:nvPr>
        </p:nvSpPr>
        <p:spPr>
          <a:xfrm>
            <a:off x="650304" y="764704"/>
            <a:ext cx="8458200" cy="685800"/>
          </a:xfrm>
        </p:spPr>
        <p:txBody>
          <a:bodyPr>
            <a:noAutofit/>
          </a:bodyPr>
          <a:lstStyle/>
          <a:p>
            <a:pPr marL="0" indent="0">
              <a:buNone/>
            </a:pPr>
            <a:r>
              <a:rPr lang="en-US" sz="2000" dirty="0" smtClean="0">
                <a:solidFill>
                  <a:srgbClr val="008000"/>
                </a:solidFill>
              </a:rPr>
              <a:t>Estimated Velocity Per Pair</a:t>
            </a:r>
            <a:r>
              <a:rPr lang="en-US" sz="2000" dirty="0" smtClean="0">
                <a:solidFill>
                  <a:schemeClr val="tx1"/>
                </a:solidFill>
              </a:rPr>
              <a:t> X </a:t>
            </a:r>
            <a:r>
              <a:rPr lang="en-US" sz="2000" dirty="0" smtClean="0">
                <a:solidFill>
                  <a:srgbClr val="3366FF"/>
                </a:solidFill>
              </a:rPr>
              <a:t>Steady State Pairs</a:t>
            </a:r>
            <a:r>
              <a:rPr lang="en-US" sz="2000" dirty="0" smtClean="0">
                <a:solidFill>
                  <a:srgbClr val="000000"/>
                </a:solidFill>
              </a:rPr>
              <a:t> = </a:t>
            </a:r>
            <a:r>
              <a:rPr lang="en-US" sz="2000" b="1" dirty="0" smtClean="0">
                <a:solidFill>
                  <a:schemeClr val="accent6">
                    <a:lumMod val="60000"/>
                    <a:lumOff val="40000"/>
                  </a:schemeClr>
                </a:solidFill>
              </a:rPr>
              <a:t>Raw Velocity </a:t>
            </a:r>
            <a:r>
              <a:rPr lang="en-US" sz="2000" b="1" u="sng" dirty="0" smtClean="0">
                <a:solidFill>
                  <a:schemeClr val="accent6">
                    <a:lumMod val="60000"/>
                    <a:lumOff val="40000"/>
                  </a:schemeClr>
                </a:solidFill>
              </a:rPr>
              <a:t>Per Iteration</a:t>
            </a:r>
          </a:p>
        </p:txBody>
      </p:sp>
      <p:grpSp>
        <p:nvGrpSpPr>
          <p:cNvPr id="49" name="Group 48"/>
          <p:cNvGrpSpPr/>
          <p:nvPr/>
        </p:nvGrpSpPr>
        <p:grpSpPr>
          <a:xfrm>
            <a:off x="1847142" y="1526703"/>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123364" y="2909971"/>
            <a:ext cx="22860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603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841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4079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3935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6315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545904" y="5031903"/>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993704" y="5260503"/>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259904" y="2745903"/>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819242" y="2212503"/>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 name="Straight Connector 2"/>
          <p:cNvCxnSpPr/>
          <p:nvPr/>
        </p:nvCxnSpPr>
        <p:spPr bwMode="auto">
          <a:xfrm flipV="1">
            <a:off x="1945704" y="1755303"/>
            <a:ext cx="3352800" cy="3124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6365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Content Placeholder 5"/>
          <p:cNvSpPr txBox="1">
            <a:spLocks/>
          </p:cNvSpPr>
          <p:nvPr/>
        </p:nvSpPr>
        <p:spPr bwMode="auto">
          <a:xfrm>
            <a:off x="650304" y="5565303"/>
            <a:ext cx="8458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6788" tIns="26788" rIns="26788" bIns="26788" numCol="1" anchor="t" anchorCtr="0" compatLnSpc="1">
            <a:prstTxWarp prst="textNoShape">
              <a:avLst/>
            </a:prstTxWarp>
            <a:noAutofit/>
          </a:bodyPr>
          <a:lstStyle>
            <a:lvl1pPr marL="338138" indent="-338138" algn="l" rtl="0" eaLnBrk="1" fontAlgn="base" hangingPunct="1">
              <a:spcBef>
                <a:spcPts val="703"/>
              </a:spcBef>
              <a:spcAft>
                <a:spcPct val="0"/>
              </a:spcAft>
              <a:buClr>
                <a:srgbClr val="7575D1"/>
              </a:buClr>
              <a:buSzPct val="150000"/>
              <a:buFont typeface="Arial" charset="0"/>
              <a:buChar char="•"/>
              <a:defRPr sz="3200">
                <a:solidFill>
                  <a:srgbClr val="292929"/>
                </a:solidFill>
                <a:latin typeface="Calibri"/>
                <a:ea typeface="+mn-ea"/>
                <a:cs typeface="Calibri"/>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800">
                <a:solidFill>
                  <a:srgbClr val="292929"/>
                </a:solidFill>
                <a:latin typeface="Calibri"/>
                <a:ea typeface="+mn-ea"/>
                <a:cs typeface="Calibri"/>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400">
                <a:solidFill>
                  <a:srgbClr val="292929"/>
                </a:solidFill>
                <a:latin typeface="Calibri"/>
                <a:ea typeface="+mn-ea"/>
                <a:cs typeface="Calibri"/>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2000">
                <a:solidFill>
                  <a:srgbClr val="292929"/>
                </a:solidFill>
                <a:latin typeface="Calibri"/>
                <a:ea typeface="+mn-ea"/>
                <a:cs typeface="Calibri"/>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buFont typeface="Arial" charset="0"/>
              <a:buNone/>
            </a:pPr>
            <a:r>
              <a:rPr lang="en-US" sz="2000" b="1" dirty="0" smtClean="0">
                <a:solidFill>
                  <a:srgbClr val="FF6600"/>
                </a:solidFill>
              </a:rPr>
              <a:t>Total Story Points </a:t>
            </a:r>
            <a:r>
              <a:rPr lang="en-US" sz="2000" b="1" dirty="0" smtClean="0">
                <a:solidFill>
                  <a:schemeClr val="tx1"/>
                </a:solidFill>
              </a:rPr>
              <a:t>/ </a:t>
            </a:r>
            <a:r>
              <a:rPr lang="en-US" sz="2000" b="1" dirty="0" smtClean="0">
                <a:solidFill>
                  <a:schemeClr val="accent6">
                    <a:lumMod val="60000"/>
                    <a:lumOff val="40000"/>
                  </a:schemeClr>
                </a:solidFill>
              </a:rPr>
              <a:t>Raw Velocity Per Iteration </a:t>
            </a:r>
            <a:r>
              <a:rPr lang="en-US" sz="2000" dirty="0" smtClean="0">
                <a:solidFill>
                  <a:srgbClr val="000000"/>
                </a:solidFill>
              </a:rPr>
              <a:t>= Rough Number of Iterations</a:t>
            </a:r>
            <a:endParaRPr lang="en-US" sz="2000" b="1" dirty="0" smtClean="0">
              <a:solidFill>
                <a:schemeClr val="accent6">
                  <a:lumMod val="60000"/>
                  <a:lumOff val="40000"/>
                </a:schemeClr>
              </a:solidFill>
            </a:endParaRPr>
          </a:p>
        </p:txBody>
      </p:sp>
    </p:spTree>
    <p:extLst>
      <p:ext uri="{BB962C8B-B14F-4D97-AF65-F5344CB8AC3E}">
        <p14:creationId xmlns:p14="http://schemas.microsoft.com/office/powerpoint/2010/main" val="294284973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long?</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buNone/>
            </a:pPr>
            <a:endParaRPr lang="en-US" dirty="0" smtClean="0"/>
          </a:p>
          <a:p>
            <a:r>
              <a:rPr lang="en-US" dirty="0" smtClean="0"/>
              <a:t>Use the story estimates and estimated velocity you developed a few minutes ago</a:t>
            </a:r>
          </a:p>
          <a:p>
            <a:r>
              <a:rPr lang="en-US" dirty="0" smtClean="0"/>
              <a:t>How many iterations will it take you to complete your creature?</a:t>
            </a:r>
          </a:p>
          <a:p>
            <a:pPr marL="0" indent="0">
              <a:buNone/>
            </a:pPr>
            <a:endParaRPr lang="en-US" dirty="0"/>
          </a:p>
        </p:txBody>
      </p:sp>
    </p:spTree>
    <p:extLst>
      <p:ext uri="{BB962C8B-B14F-4D97-AF65-F5344CB8AC3E}">
        <p14:creationId xmlns:p14="http://schemas.microsoft.com/office/powerpoint/2010/main" val="420370323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303609"/>
            <a:ext cx="8412480" cy="839391"/>
          </a:xfrm>
        </p:spPr>
        <p:txBody>
          <a:bodyPr/>
          <a:lstStyle/>
          <a:p>
            <a:r>
              <a:rPr lang="en-US" sz="4400" dirty="0" smtClean="0">
                <a:latin typeface="Marydale"/>
              </a:rPr>
              <a:t>Velocity Adjustment - Risk</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Calculate with lower end of the velocity estimate, or to account for risks</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06968" y="3402568"/>
            <a:ext cx="25146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52578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 name="Straight Connector 2"/>
          <p:cNvCxnSpPr/>
          <p:nvPr/>
        </p:nvCxnSpPr>
        <p:spPr bwMode="auto">
          <a:xfrm flipV="1">
            <a:off x="1752600" y="2209800"/>
            <a:ext cx="3352800" cy="3124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flipV="1">
            <a:off x="1752600" y="2362200"/>
            <a:ext cx="4724400" cy="2971800"/>
          </a:xfrm>
          <a:prstGeom prst="line">
            <a:avLst/>
          </a:prstGeom>
          <a:solidFill>
            <a:schemeClr val="accent1"/>
          </a:solidFill>
          <a:ln w="476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0999010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Ramp Up</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Account for the team (as a steady-state whole) will take a couple of iterations to get up to full (estimated) velocity</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7" name="Group 16"/>
          <p:cNvGrpSpPr/>
          <p:nvPr/>
        </p:nvGrpSpPr>
        <p:grpSpPr>
          <a:xfrm>
            <a:off x="1676400" y="2209800"/>
            <a:ext cx="3733800" cy="3124200"/>
            <a:chOff x="1676400" y="2209800"/>
            <a:chExt cx="3733800" cy="3124200"/>
          </a:xfrm>
        </p:grpSpPr>
        <p:cxnSp>
          <p:nvCxnSpPr>
            <p:cNvPr id="32" name="Straight Connector 31"/>
            <p:cNvCxnSpPr/>
            <p:nvPr/>
          </p:nvCxnSpPr>
          <p:spPr bwMode="auto">
            <a:xfrm flipV="1">
              <a:off x="2438400" y="2209800"/>
              <a:ext cx="2971800" cy="2743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9530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9" name="Group 38"/>
          <p:cNvGrpSpPr/>
          <p:nvPr/>
        </p:nvGrpSpPr>
        <p:grpSpPr>
          <a:xfrm rot="217605">
            <a:off x="1776491" y="2203732"/>
            <a:ext cx="4905217" cy="3319913"/>
            <a:chOff x="1676400" y="2209800"/>
            <a:chExt cx="3733800" cy="3124200"/>
          </a:xfrm>
        </p:grpSpPr>
        <p:cxnSp>
          <p:nvCxnSpPr>
            <p:cNvPr id="40" name="Straight Connector 39"/>
            <p:cNvCxnSpPr/>
            <p:nvPr/>
          </p:nvCxnSpPr>
          <p:spPr bwMode="auto">
            <a:xfrm flipV="1">
              <a:off x="2438400" y="2209800"/>
              <a:ext cx="2971800" cy="2743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Straight Connector 44"/>
            <p:cNvCxnSpPr/>
            <p:nvPr/>
          </p:nvCxnSpPr>
          <p:spPr bwMode="auto">
            <a:xfrm flipV="1">
              <a:off x="1676400" y="49530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2058906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Onboarding</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Depending on size of team, not all developers may start on the first day. May need to adjust further to match velocity to onboarding.</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2" name="Group 11"/>
          <p:cNvGrpSpPr/>
          <p:nvPr/>
        </p:nvGrpSpPr>
        <p:grpSpPr>
          <a:xfrm>
            <a:off x="1676400" y="2209800"/>
            <a:ext cx="3733800" cy="3124200"/>
            <a:chOff x="1676400" y="2209800"/>
            <a:chExt cx="3733800" cy="3124200"/>
          </a:xfrm>
        </p:grpSpPr>
        <p:cxnSp>
          <p:nvCxnSpPr>
            <p:cNvPr id="32" name="Straight Connector 31"/>
            <p:cNvCxnSpPr/>
            <p:nvPr/>
          </p:nvCxnSpPr>
          <p:spPr bwMode="auto">
            <a:xfrm flipV="1">
              <a:off x="3200400" y="2209800"/>
              <a:ext cx="2209800" cy="2362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3" name="Group 32"/>
          <p:cNvGrpSpPr/>
          <p:nvPr/>
        </p:nvGrpSpPr>
        <p:grpSpPr>
          <a:xfrm rot="352354">
            <a:off x="1846450" y="2124687"/>
            <a:ext cx="4462867" cy="3506632"/>
            <a:chOff x="1676400" y="2209800"/>
            <a:chExt cx="3733800" cy="3124200"/>
          </a:xfrm>
        </p:grpSpPr>
        <p:cxnSp>
          <p:nvCxnSpPr>
            <p:cNvPr id="38" name="Straight Connector 37"/>
            <p:cNvCxnSpPr/>
            <p:nvPr/>
          </p:nvCxnSpPr>
          <p:spPr bwMode="auto">
            <a:xfrm flipV="1">
              <a:off x="3200400" y="2209800"/>
              <a:ext cx="2209800" cy="2362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33792317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Time Off</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Make adjustments for known vacations, holidays, business closings, special events</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82423709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Development Duration Range</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The intersection of the story point and velocity lines gives you your development duration range</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419100" y="3326368"/>
            <a:ext cx="20574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8768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05761022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Add Non-</a:t>
            </a:r>
            <a:r>
              <a:rPr lang="en-US" sz="4400" dirty="0" err="1" smtClean="0">
                <a:latin typeface="Marydale"/>
              </a:rPr>
              <a:t>Dev</a:t>
            </a:r>
            <a:r>
              <a:rPr lang="en-US" sz="4400" dirty="0" smtClean="0">
                <a:latin typeface="Marydale"/>
              </a:rPr>
              <a:t> Time</a:t>
            </a:r>
          </a:p>
        </p:txBody>
      </p:sp>
      <p:sp>
        <p:nvSpPr>
          <p:cNvPr id="6" name="Content Placeholder 5"/>
          <p:cNvSpPr>
            <a:spLocks noGrp="1"/>
          </p:cNvSpPr>
          <p:nvPr>
            <p:ph idx="1"/>
          </p:nvPr>
        </p:nvSpPr>
        <p:spPr>
          <a:xfrm>
            <a:off x="457200" y="1219200"/>
            <a:ext cx="8458200" cy="685800"/>
          </a:xfrm>
        </p:spPr>
        <p:txBody>
          <a:bodyPr>
            <a:noAutofit/>
          </a:bodyPr>
          <a:lstStyle/>
          <a:p>
            <a:pPr marL="0" indent="0">
              <a:buNone/>
            </a:pPr>
            <a:r>
              <a:rPr lang="en-US" sz="2000" dirty="0" smtClean="0">
                <a:solidFill>
                  <a:schemeClr val="accent6">
                    <a:lumMod val="60000"/>
                    <a:lumOff val="40000"/>
                  </a:schemeClr>
                </a:solidFill>
              </a:rPr>
              <a:t>Add whatever time is necessary on either end, and you have your total estimated duration range</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600045" y="4355068"/>
            <a:ext cx="21336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9530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52400" y="25908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8" name="Rounded Rectangle 7"/>
          <p:cNvSpPr/>
          <p:nvPr/>
        </p:nvSpPr>
        <p:spPr bwMode="auto">
          <a:xfrm>
            <a:off x="914400" y="2667000"/>
            <a:ext cx="685800" cy="4572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smtClean="0">
                <a:solidFill>
                  <a:schemeClr val="bg1"/>
                </a:solidFill>
                <a:latin typeface="Calibri"/>
                <a:ea typeface="ヒラギノ角ゴ ProN W3" charset="0"/>
                <a:cs typeface="Calibri"/>
                <a:sym typeface="Gill Sans" charset="0"/>
              </a:rPr>
              <a:t>Initiation</a:t>
            </a:r>
            <a:endParaRPr kumimoji="0" lang="en-US" sz="9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cxnSp>
        <p:nvCxnSpPr>
          <p:cNvPr id="38" name="Straight Connector 37"/>
          <p:cNvCxnSpPr/>
          <p:nvPr/>
        </p:nvCxnSpPr>
        <p:spPr bwMode="auto">
          <a:xfrm>
            <a:off x="914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a:off x="6934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Rounded Rectangle 53"/>
          <p:cNvSpPr/>
          <p:nvPr/>
        </p:nvSpPr>
        <p:spPr bwMode="auto">
          <a:xfrm>
            <a:off x="5029200" y="29718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UAT</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5" name="Rounded Rectangle 54"/>
          <p:cNvSpPr/>
          <p:nvPr/>
        </p:nvSpPr>
        <p:spPr bwMode="auto">
          <a:xfrm>
            <a:off x="5715000" y="2971800"/>
            <a:ext cx="11430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Beta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6" name="Rounded Rectangle 55"/>
          <p:cNvSpPr/>
          <p:nvPr/>
        </p:nvSpPr>
        <p:spPr bwMode="auto">
          <a:xfrm>
            <a:off x="6858000" y="29718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GA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7" name="Rounded Rectangle 56"/>
          <p:cNvSpPr/>
          <p:nvPr/>
        </p:nvSpPr>
        <p:spPr bwMode="auto">
          <a:xfrm>
            <a:off x="6477000" y="24384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UAT</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60" name="Left Brace 59"/>
          <p:cNvSpPr/>
          <p:nvPr/>
        </p:nvSpPr>
        <p:spPr bwMode="auto">
          <a:xfrm rot="16200000">
            <a:off x="3924300" y="495300"/>
            <a:ext cx="533400" cy="65532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sp>
        <p:nvSpPr>
          <p:cNvPr id="61" name="Left Brace 60"/>
          <p:cNvSpPr/>
          <p:nvPr/>
        </p:nvSpPr>
        <p:spPr bwMode="auto">
          <a:xfrm rot="16200000">
            <a:off x="4686300" y="190500"/>
            <a:ext cx="533400" cy="80772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cxnSp>
        <p:nvCxnSpPr>
          <p:cNvPr id="62" name="Straight Connector 61"/>
          <p:cNvCxnSpPr/>
          <p:nvPr/>
        </p:nvCxnSpPr>
        <p:spPr bwMode="auto">
          <a:xfrm>
            <a:off x="769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a:off x="845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Rounded Rectangle 57"/>
          <p:cNvSpPr/>
          <p:nvPr/>
        </p:nvSpPr>
        <p:spPr bwMode="auto">
          <a:xfrm>
            <a:off x="7162800" y="2438400"/>
            <a:ext cx="11430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Beta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9" name="Rounded Rectangle 58"/>
          <p:cNvSpPr/>
          <p:nvPr/>
        </p:nvSpPr>
        <p:spPr bwMode="auto">
          <a:xfrm>
            <a:off x="8305800" y="24384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GA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Tree>
    <p:extLst>
      <p:ext uri="{BB962C8B-B14F-4D97-AF65-F5344CB8AC3E}">
        <p14:creationId xmlns:p14="http://schemas.microsoft.com/office/powerpoint/2010/main" val="198727485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39555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Grp="1" noChangeArrowheads="1"/>
          </p:cNvSpPr>
          <p:nvPr>
            <p:ph type="title"/>
          </p:nvPr>
        </p:nvSpPr>
        <p:spPr>
          <a:xfrm>
            <a:off x="457200" y="44624"/>
            <a:ext cx="8229600" cy="1143000"/>
          </a:xfrm>
        </p:spPr>
        <p:txBody>
          <a:bodyPr>
            <a:normAutofit fontScale="90000"/>
          </a:bodyPr>
          <a:lstStyle/>
          <a:p>
            <a:pPr eaLnBrk="1" hangingPunct="1">
              <a:defRPr/>
            </a:pPr>
            <a:r>
              <a:rPr lang="en-US" dirty="0"/>
              <a:t>Agile Estimation: Planning Poker </a:t>
            </a:r>
          </a:p>
        </p:txBody>
      </p:sp>
      <p:pic>
        <p:nvPicPr>
          <p:cNvPr id="20992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31825" y="1036638"/>
            <a:ext cx="7632700" cy="5816600"/>
          </a:xfrm>
          <a:prstGeom prst="rect">
            <a:avLst/>
          </a:prstGeom>
          <a:noFill/>
          <a:ln w="12700" cap="rnd">
            <a:noFill/>
            <a:round/>
            <a:headEnd/>
            <a:tailEnd/>
          </a:ln>
        </p:spPr>
      </p:pic>
    </p:spTree>
    <p:extLst>
      <p:ext uri="{BB962C8B-B14F-4D97-AF65-F5344CB8AC3E}">
        <p14:creationId xmlns:p14="http://schemas.microsoft.com/office/powerpoint/2010/main" val="8289913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xfrm>
            <a:off x="457200" y="44624"/>
            <a:ext cx="8229600" cy="1143000"/>
          </a:xfrm>
        </p:spPr>
        <p:txBody>
          <a:bodyPr>
            <a:normAutofit fontScale="90000"/>
          </a:bodyPr>
          <a:lstStyle/>
          <a:p>
            <a:pPr eaLnBrk="1" hangingPunct="1">
              <a:defRPr/>
            </a:pPr>
            <a:r>
              <a:rPr lang="en-US" dirty="0"/>
              <a:t>Agile Estimation: Planning Poker </a:t>
            </a:r>
          </a:p>
        </p:txBody>
      </p:sp>
      <p:pic>
        <p:nvPicPr>
          <p:cNvPr id="211974" name="Picture 4"/>
          <p:cNvPicPr>
            <a:picLocks noChangeAspect="1" noChangeArrowheads="1"/>
          </p:cNvPicPr>
          <p:nvPr/>
        </p:nvPicPr>
        <p:blipFill>
          <a:blip r:embed="rId3"/>
          <a:srcRect/>
          <a:stretch>
            <a:fillRect/>
          </a:stretch>
        </p:blipFill>
        <p:spPr bwMode="auto">
          <a:xfrm>
            <a:off x="1670050" y="996950"/>
            <a:ext cx="4953000" cy="5829300"/>
          </a:xfrm>
          <a:prstGeom prst="rect">
            <a:avLst/>
          </a:prstGeom>
          <a:noFill/>
          <a:ln w="12700" cap="rnd">
            <a:noFill/>
            <a:round/>
            <a:headEnd/>
            <a:tailEnd/>
          </a:ln>
        </p:spPr>
      </p:pic>
      <p:sp>
        <p:nvSpPr>
          <p:cNvPr id="76805" name="Oval 5"/>
          <p:cNvSpPr>
            <a:spLocks/>
          </p:cNvSpPr>
          <p:nvPr/>
        </p:nvSpPr>
        <p:spPr bwMode="auto">
          <a:xfrm>
            <a:off x="3771900" y="28829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
        <p:nvSpPr>
          <p:cNvPr id="76806" name="Oval 6"/>
          <p:cNvSpPr>
            <a:spLocks/>
          </p:cNvSpPr>
          <p:nvPr/>
        </p:nvSpPr>
        <p:spPr bwMode="auto">
          <a:xfrm>
            <a:off x="4305300" y="31877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Tree>
    <p:extLst>
      <p:ext uri="{BB962C8B-B14F-4D97-AF65-F5344CB8AC3E}">
        <p14:creationId xmlns:p14="http://schemas.microsoft.com/office/powerpoint/2010/main" val="15187373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6805"/>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grpId="0" nodeType="afterEffect">
                                  <p:stCondLst>
                                    <p:cond delay="0"/>
                                  </p:stCondLst>
                                  <p:childTnLst>
                                    <p:set>
                                      <p:cBhvr>
                                        <p:cTn id="9" dur="1" fill="hold">
                                          <p:stCondLst>
                                            <p:cond delay="499"/>
                                          </p:stCondLst>
                                        </p:cTn>
                                        <p:tgtEl>
                                          <p:spTgt spid="76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animBg="1"/>
      <p:bldP spid="768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a:t>
            </a:r>
            <a:endParaRPr lang="en-US" dirty="0"/>
          </a:p>
        </p:txBody>
      </p:sp>
      <p:sp>
        <p:nvSpPr>
          <p:cNvPr id="2" name="Content Placeholder 1"/>
          <p:cNvSpPr>
            <a:spLocks noGrp="1"/>
          </p:cNvSpPr>
          <p:nvPr>
            <p:ph idx="1"/>
          </p:nvPr>
        </p:nvSpPr>
        <p:spPr/>
        <p:txBody>
          <a:bodyPr/>
          <a:lstStyle/>
          <a:p>
            <a:r>
              <a:rPr lang="en-US" dirty="0"/>
              <a:t>Discuss only if there is disagreement</a:t>
            </a:r>
          </a:p>
          <a:p>
            <a:pPr lvl="1"/>
            <a:r>
              <a:rPr lang="en-US" dirty="0" smtClean="0"/>
              <a:t>If </a:t>
            </a:r>
            <a:r>
              <a:rPr lang="en-US" dirty="0"/>
              <a:t>everyone agrees, then there is no need to discuss</a:t>
            </a:r>
          </a:p>
          <a:p>
            <a:pPr lvl="1"/>
            <a:r>
              <a:rPr lang="en-US" dirty="0"/>
              <a:t>Discuss the </a:t>
            </a:r>
            <a:r>
              <a:rPr lang="en-US" dirty="0" smtClean="0"/>
              <a:t>unknowns – “Why do you think it’s a…”</a:t>
            </a:r>
            <a:endParaRPr lang="en-US" dirty="0"/>
          </a:p>
          <a:p>
            <a:pPr lvl="1"/>
            <a:r>
              <a:rPr lang="en-US" dirty="0"/>
              <a:t>Don’t try to convince people to change</a:t>
            </a:r>
          </a:p>
          <a:p>
            <a:pPr lvl="1"/>
            <a:r>
              <a:rPr lang="en-US" dirty="0"/>
              <a:t>Re-throw </a:t>
            </a:r>
          </a:p>
          <a:p>
            <a:endParaRPr lang="en-US" dirty="0"/>
          </a:p>
          <a:p>
            <a:endParaRPr lang="en-US" dirty="0"/>
          </a:p>
          <a:p>
            <a:endParaRPr lang="en-US" dirty="0"/>
          </a:p>
        </p:txBody>
      </p:sp>
    </p:spTree>
    <p:extLst>
      <p:ext uri="{BB962C8B-B14F-4D97-AF65-F5344CB8AC3E}">
        <p14:creationId xmlns:p14="http://schemas.microsoft.com/office/powerpoint/2010/main" val="934254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Grp="1" noChangeArrowheads="1"/>
          </p:cNvSpPr>
          <p:nvPr>
            <p:ph type="title"/>
          </p:nvPr>
        </p:nvSpPr>
        <p:spPr>
          <a:xfrm>
            <a:off x="457200" y="-27384"/>
            <a:ext cx="8229600" cy="1143000"/>
          </a:xfrm>
        </p:spPr>
        <p:txBody>
          <a:bodyPr>
            <a:normAutofit fontScale="90000"/>
          </a:bodyPr>
          <a:lstStyle/>
          <a:p>
            <a:pPr eaLnBrk="1" hangingPunct="1">
              <a:defRPr/>
            </a:pPr>
            <a:r>
              <a:rPr lang="en-US" dirty="0"/>
              <a:t>Agile Estimation: Planning Poker </a:t>
            </a:r>
          </a:p>
        </p:txBody>
      </p:sp>
      <p:pic>
        <p:nvPicPr>
          <p:cNvPr id="214019" name="Picture 1"/>
          <p:cNvPicPr>
            <a:picLocks noChangeAspect="1" noChangeArrowheads="1"/>
          </p:cNvPicPr>
          <p:nvPr/>
        </p:nvPicPr>
        <p:blipFill>
          <a:blip r:embed="rId3"/>
          <a:srcRect/>
          <a:stretch>
            <a:fillRect/>
          </a:stretch>
        </p:blipFill>
        <p:spPr bwMode="auto">
          <a:xfrm>
            <a:off x="482600" y="909638"/>
            <a:ext cx="8166100" cy="5943600"/>
          </a:xfrm>
          <a:prstGeom prst="rect">
            <a:avLst/>
          </a:prstGeom>
          <a:noFill/>
          <a:ln w="12700" cap="rnd">
            <a:noFill/>
            <a:round/>
            <a:headEnd/>
            <a:tailEnd/>
          </a:ln>
        </p:spPr>
      </p:pic>
    </p:spTree>
    <p:extLst>
      <p:ext uri="{BB962C8B-B14F-4D97-AF65-F5344CB8AC3E}">
        <p14:creationId xmlns:p14="http://schemas.microsoft.com/office/powerpoint/2010/main" val="704244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467544" y="0"/>
            <a:ext cx="8229600" cy="1143000"/>
          </a:xfrm>
        </p:spPr>
        <p:txBody>
          <a:bodyPr>
            <a:normAutofit fontScale="90000"/>
          </a:bodyPr>
          <a:lstStyle/>
          <a:p>
            <a:pPr eaLnBrk="1" hangingPunct="1">
              <a:defRPr/>
            </a:pPr>
            <a:r>
              <a:rPr lang="en-US"/>
              <a:t>Agile Estimation: Planning Poker </a:t>
            </a:r>
          </a:p>
        </p:txBody>
      </p:sp>
      <p:pic>
        <p:nvPicPr>
          <p:cNvPr id="216067"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90550" y="927100"/>
            <a:ext cx="7823200" cy="5969000"/>
          </a:xfrm>
          <a:prstGeom prst="rect">
            <a:avLst/>
          </a:prstGeom>
          <a:noFill/>
          <a:ln w="12700" cap="rnd">
            <a:noFill/>
            <a:round/>
            <a:headEnd/>
            <a:tailEnd/>
          </a:ln>
        </p:spPr>
      </p:pic>
    </p:spTree>
    <p:extLst>
      <p:ext uri="{BB962C8B-B14F-4D97-AF65-F5344CB8AC3E}">
        <p14:creationId xmlns:p14="http://schemas.microsoft.com/office/powerpoint/2010/main" val="25592106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012 Studios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 Studios .thmx</Template>
  <TotalTime>19289</TotalTime>
  <Words>5877</Words>
  <Application>Microsoft Macintosh PowerPoint</Application>
  <PresentationFormat>On-screen Show (4:3)</PresentationFormat>
  <Paragraphs>552</Paragraphs>
  <Slides>48</Slides>
  <Notes>28</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2012 Studios </vt:lpstr>
      <vt:lpstr>Estimating the Work</vt:lpstr>
      <vt:lpstr>PowerPoint Presentation</vt:lpstr>
      <vt:lpstr>Estimating the Effort</vt:lpstr>
      <vt:lpstr>PowerPoint Presentation</vt:lpstr>
      <vt:lpstr>Agile Estimation: Planning Poker </vt:lpstr>
      <vt:lpstr>Agile Estimation: Planning Poker </vt:lpstr>
      <vt:lpstr>Agile Estimation</vt:lpstr>
      <vt:lpstr>Agile Estimation: Planning Poker </vt:lpstr>
      <vt:lpstr>Agile Estimation: Planning Poker </vt:lpstr>
      <vt:lpstr>Agile Estimation: Planning Poker </vt:lpstr>
      <vt:lpstr>Agile Estimation: Planning Poker </vt:lpstr>
      <vt:lpstr>Agile Estimation: Thrown Estimates</vt:lpstr>
      <vt:lpstr>Agile Estimation: Thrown Estimates</vt:lpstr>
      <vt:lpstr>Agile Estimation: Thrown Estimates</vt:lpstr>
      <vt:lpstr>Agile Estimation: Tee Shirts</vt:lpstr>
      <vt:lpstr>Relative Sizing Tips</vt:lpstr>
      <vt:lpstr>Relative Sizing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much can we do?</vt:lpstr>
      <vt:lpstr>Velocity</vt:lpstr>
      <vt:lpstr>How to Derive a Planning Velocity</vt:lpstr>
      <vt:lpstr>Velocity Planning Game</vt:lpstr>
      <vt:lpstr>PowerPoint Presentation</vt:lpstr>
      <vt:lpstr>PowerPoint Presentation</vt:lpstr>
      <vt:lpstr>PowerPoint Presentation</vt:lpstr>
      <vt:lpstr>Estimate your velocity</vt:lpstr>
      <vt:lpstr>PowerPoint Presentation</vt:lpstr>
      <vt:lpstr>How Many Pairs?</vt:lpstr>
      <vt:lpstr>How long?</vt:lpstr>
      <vt:lpstr>How many iterations?</vt:lpstr>
      <vt:lpstr>Raw Velocity</vt:lpstr>
      <vt:lpstr>How long?</vt:lpstr>
      <vt:lpstr>Velocity Adjustment - Risk</vt:lpstr>
      <vt:lpstr>Velocity Adjustment – Ramp Up</vt:lpstr>
      <vt:lpstr>Velocity Adjustment – Onboarding</vt:lpstr>
      <vt:lpstr>Velocity Adjustment – Time Off</vt:lpstr>
      <vt:lpstr>Development Duration Range</vt:lpstr>
      <vt:lpstr>Add Non-Dev Time</vt:lpstr>
      <vt:lpstr>Questions?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Steven List</dc:creator>
  <cp:keywords/>
  <dc:description/>
  <cp:lastModifiedBy>Thought worker</cp:lastModifiedBy>
  <cp:revision>293</cp:revision>
  <cp:lastPrinted>2012-09-27T20:25:21Z</cp:lastPrinted>
  <dcterms:created xsi:type="dcterms:W3CDTF">2010-11-17T11:33:21Z</dcterms:created>
  <dcterms:modified xsi:type="dcterms:W3CDTF">2013-02-26T23:51:29Z</dcterms:modified>
  <cp:category/>
</cp:coreProperties>
</file>